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4"/>
  </p:sldMasterIdLst>
  <p:notesMasterIdLst>
    <p:notesMasterId r:id="rId133"/>
  </p:notesMasterIdLst>
  <p:sldIdLst>
    <p:sldId id="256" r:id="rId5"/>
    <p:sldId id="594" r:id="rId6"/>
    <p:sldId id="586" r:id="rId7"/>
    <p:sldId id="587" r:id="rId8"/>
    <p:sldId id="589" r:id="rId9"/>
    <p:sldId id="590" r:id="rId10"/>
    <p:sldId id="588" r:id="rId11"/>
    <p:sldId id="650" r:id="rId12"/>
    <p:sldId id="261" r:id="rId13"/>
    <p:sldId id="595" r:id="rId14"/>
    <p:sldId id="651" r:id="rId15"/>
    <p:sldId id="307" r:id="rId16"/>
    <p:sldId id="262" r:id="rId17"/>
    <p:sldId id="271" r:id="rId18"/>
    <p:sldId id="274" r:id="rId19"/>
    <p:sldId id="329" r:id="rId20"/>
    <p:sldId id="272" r:id="rId21"/>
    <p:sldId id="273" r:id="rId22"/>
    <p:sldId id="264" r:id="rId23"/>
    <p:sldId id="265" r:id="rId24"/>
    <p:sldId id="266" r:id="rId25"/>
    <p:sldId id="267" r:id="rId26"/>
    <p:sldId id="268" r:id="rId27"/>
    <p:sldId id="275" r:id="rId28"/>
    <p:sldId id="276" r:id="rId29"/>
    <p:sldId id="277" r:id="rId30"/>
    <p:sldId id="306" r:id="rId31"/>
    <p:sldId id="584" r:id="rId32"/>
    <p:sldId id="349" r:id="rId33"/>
    <p:sldId id="354" r:id="rId34"/>
    <p:sldId id="282" r:id="rId35"/>
    <p:sldId id="283" r:id="rId36"/>
    <p:sldId id="284" r:id="rId37"/>
    <p:sldId id="285" r:id="rId38"/>
    <p:sldId id="287" r:id="rId39"/>
    <p:sldId id="288" r:id="rId40"/>
    <p:sldId id="289" r:id="rId41"/>
    <p:sldId id="357" r:id="rId42"/>
    <p:sldId id="343" r:id="rId43"/>
    <p:sldId id="596" r:id="rId44"/>
    <p:sldId id="597" r:id="rId45"/>
    <p:sldId id="598" r:id="rId46"/>
    <p:sldId id="599" r:id="rId47"/>
    <p:sldId id="600" r:id="rId48"/>
    <p:sldId id="601" r:id="rId49"/>
    <p:sldId id="602" r:id="rId50"/>
    <p:sldId id="603" r:id="rId51"/>
    <p:sldId id="604" r:id="rId52"/>
    <p:sldId id="605" r:id="rId53"/>
    <p:sldId id="592" r:id="rId54"/>
    <p:sldId id="342" r:id="rId55"/>
    <p:sldId id="355" r:id="rId56"/>
    <p:sldId id="617" r:id="rId57"/>
    <p:sldId id="618" r:id="rId58"/>
    <p:sldId id="619" r:id="rId59"/>
    <p:sldId id="621" r:id="rId60"/>
    <p:sldId id="652" r:id="rId61"/>
    <p:sldId id="653" r:id="rId62"/>
    <p:sldId id="330" r:id="rId63"/>
    <p:sldId id="331" r:id="rId64"/>
    <p:sldId id="340" r:id="rId65"/>
    <p:sldId id="335" r:id="rId66"/>
    <p:sldId id="334" r:id="rId67"/>
    <p:sldId id="626" r:id="rId68"/>
    <p:sldId id="336" r:id="rId69"/>
    <p:sldId id="629" r:id="rId70"/>
    <p:sldId id="630" r:id="rId71"/>
    <p:sldId id="337" r:id="rId72"/>
    <p:sldId id="631" r:id="rId73"/>
    <p:sldId id="339" r:id="rId74"/>
    <p:sldId id="632" r:id="rId75"/>
    <p:sldId id="338" r:id="rId76"/>
    <p:sldId id="633" r:id="rId77"/>
    <p:sldId id="654" r:id="rId78"/>
    <p:sldId id="655" r:id="rId79"/>
    <p:sldId id="656" r:id="rId80"/>
    <p:sldId id="634" r:id="rId81"/>
    <p:sldId id="657" r:id="rId82"/>
    <p:sldId id="350" r:id="rId83"/>
    <p:sldId id="351" r:id="rId84"/>
    <p:sldId id="636" r:id="rId85"/>
    <p:sldId id="637" r:id="rId86"/>
    <p:sldId id="303" r:id="rId87"/>
    <p:sldId id="348" r:id="rId88"/>
    <p:sldId id="606" r:id="rId89"/>
    <p:sldId id="607" r:id="rId90"/>
    <p:sldId id="613" r:id="rId91"/>
    <p:sldId id="614" r:id="rId92"/>
    <p:sldId id="615" r:id="rId93"/>
    <p:sldId id="609" r:id="rId94"/>
    <p:sldId id="608" r:id="rId95"/>
    <p:sldId id="611" r:id="rId96"/>
    <p:sldId id="612" r:id="rId97"/>
    <p:sldId id="610" r:id="rId98"/>
    <p:sldId id="616" r:id="rId99"/>
    <p:sldId id="638" r:id="rId100"/>
    <p:sldId id="639" r:id="rId101"/>
    <p:sldId id="640" r:id="rId102"/>
    <p:sldId id="641" r:id="rId103"/>
    <p:sldId id="642" r:id="rId104"/>
    <p:sldId id="643" r:id="rId105"/>
    <p:sldId id="645" r:id="rId106"/>
    <p:sldId id="646" r:id="rId107"/>
    <p:sldId id="647" r:id="rId108"/>
    <p:sldId id="648" r:id="rId109"/>
    <p:sldId id="356" r:id="rId110"/>
    <p:sldId id="658" r:id="rId111"/>
    <p:sldId id="659" r:id="rId112"/>
    <p:sldId id="660" r:id="rId113"/>
    <p:sldId id="661" r:id="rId114"/>
    <p:sldId id="662" r:id="rId115"/>
    <p:sldId id="663" r:id="rId116"/>
    <p:sldId id="664" r:id="rId117"/>
    <p:sldId id="665" r:id="rId118"/>
    <p:sldId id="666" r:id="rId119"/>
    <p:sldId id="667" r:id="rId120"/>
    <p:sldId id="668" r:id="rId121"/>
    <p:sldId id="358" r:id="rId122"/>
    <p:sldId id="669" r:id="rId123"/>
    <p:sldId id="670" r:id="rId124"/>
    <p:sldId id="671" r:id="rId125"/>
    <p:sldId id="672" r:id="rId126"/>
    <p:sldId id="673" r:id="rId127"/>
    <p:sldId id="674" r:id="rId128"/>
    <p:sldId id="328" r:id="rId129"/>
    <p:sldId id="333" r:id="rId130"/>
    <p:sldId id="324" r:id="rId131"/>
    <p:sldId id="359"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57" autoAdjust="0"/>
    <p:restoredTop sz="80142" autoAdjust="0"/>
  </p:normalViewPr>
  <p:slideViewPr>
    <p:cSldViewPr snapToGrid="0">
      <p:cViewPr varScale="1">
        <p:scale>
          <a:sx n="76" d="100"/>
          <a:sy n="76" d="100"/>
        </p:scale>
        <p:origin x="1192"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D0F3C-6054-4182-BCDA-14D9B16FE77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150"/>
        </a:p>
      </dgm:t>
    </dgm:pt>
    <dgm:pt modelId="{A8511485-3873-4A76-9F78-E9E0E970C0E2}">
      <dgm:prSet phldrT="[Text]" custT="1"/>
      <dgm:spPr/>
      <dgm:t>
        <a:bodyPr/>
        <a:lstStyle/>
        <a:p>
          <a:r>
            <a:rPr lang="en-150" sz="2800" b="1" noProof="0" dirty="0"/>
            <a:t>01</a:t>
          </a:r>
        </a:p>
      </dgm:t>
    </dgm:pt>
    <dgm:pt modelId="{8ACAFDA5-F2FC-47F1-B6F7-D52E6B63B637}" type="parTrans" cxnId="{3BA58476-572B-42C3-A0D0-1444A5BAB552}">
      <dgm:prSet/>
      <dgm:spPr/>
      <dgm:t>
        <a:bodyPr/>
        <a:lstStyle/>
        <a:p>
          <a:endParaRPr lang="en-150"/>
        </a:p>
      </dgm:t>
    </dgm:pt>
    <dgm:pt modelId="{631CC119-6918-41DB-918A-484A4EF0C215}" type="sibTrans" cxnId="{3BA58476-572B-42C3-A0D0-1444A5BAB552}">
      <dgm:prSet/>
      <dgm:spPr/>
      <dgm:t>
        <a:bodyPr/>
        <a:lstStyle/>
        <a:p>
          <a:endParaRPr lang="en-150"/>
        </a:p>
      </dgm:t>
    </dgm:pt>
    <dgm:pt modelId="{CEDD28E3-4FAF-4A74-AB61-99DA52BD64F0}">
      <dgm:prSet phldrT="[Text]"/>
      <dgm:spPr/>
      <dgm:t>
        <a:bodyPr/>
        <a:lstStyle/>
        <a:p>
          <a:r>
            <a:rPr lang="en-150" noProof="0" dirty="0">
              <a:latin typeface="Arial"/>
              <a:cs typeface="Arial"/>
            </a:rPr>
            <a:t>Introduction to basic concepts of Data mining and Machine learning</a:t>
          </a:r>
          <a:endParaRPr lang="en-150" noProof="0" dirty="0"/>
        </a:p>
      </dgm:t>
    </dgm:pt>
    <dgm:pt modelId="{088DB589-BAB1-4C6C-9953-8CA86D2BB4A5}" type="parTrans" cxnId="{592FA03F-50BA-456D-8179-54F02D86CD20}">
      <dgm:prSet/>
      <dgm:spPr/>
      <dgm:t>
        <a:bodyPr/>
        <a:lstStyle/>
        <a:p>
          <a:endParaRPr lang="en-150"/>
        </a:p>
      </dgm:t>
    </dgm:pt>
    <dgm:pt modelId="{C773A0C3-48AE-4E6B-93FB-8C1E8D029E7A}" type="sibTrans" cxnId="{592FA03F-50BA-456D-8179-54F02D86CD20}">
      <dgm:prSet/>
      <dgm:spPr/>
      <dgm:t>
        <a:bodyPr/>
        <a:lstStyle/>
        <a:p>
          <a:endParaRPr lang="en-150"/>
        </a:p>
      </dgm:t>
    </dgm:pt>
    <dgm:pt modelId="{44805E49-3D2B-4D25-AC99-4D3F67A42E64}">
      <dgm:prSet phldrT="[Text]" custT="1"/>
      <dgm:spPr/>
      <dgm:t>
        <a:bodyPr/>
        <a:lstStyle/>
        <a:p>
          <a:r>
            <a:rPr lang="en-150" sz="2800" b="1" noProof="0" dirty="0"/>
            <a:t>02</a:t>
          </a:r>
          <a:endParaRPr lang="en-150" sz="2000" b="1" noProof="0" dirty="0"/>
        </a:p>
      </dgm:t>
    </dgm:pt>
    <dgm:pt modelId="{5F87D3FD-BBB0-42C0-9072-6CCEBE8C18AA}" type="parTrans" cxnId="{C209B9B3-AF50-420D-A8EF-0CF438E361C8}">
      <dgm:prSet/>
      <dgm:spPr/>
      <dgm:t>
        <a:bodyPr/>
        <a:lstStyle/>
        <a:p>
          <a:endParaRPr lang="en-150"/>
        </a:p>
      </dgm:t>
    </dgm:pt>
    <dgm:pt modelId="{F694154F-0E50-4EF7-B9F9-21DEA3F71F71}" type="sibTrans" cxnId="{C209B9B3-AF50-420D-A8EF-0CF438E361C8}">
      <dgm:prSet/>
      <dgm:spPr/>
      <dgm:t>
        <a:bodyPr/>
        <a:lstStyle/>
        <a:p>
          <a:endParaRPr lang="en-150"/>
        </a:p>
      </dgm:t>
    </dgm:pt>
    <dgm:pt modelId="{1DC8A0DB-D54B-4E5F-8D01-600DEF9E2A70}">
      <dgm:prSet phldrT="[Text]"/>
      <dgm:spPr/>
      <dgm:t>
        <a:bodyPr/>
        <a:lstStyle/>
        <a:p>
          <a:r>
            <a:rPr lang="en-150" noProof="0" dirty="0">
              <a:latin typeface="Arial"/>
              <a:cs typeface="Arial"/>
            </a:rPr>
            <a:t>Machine learning taxonomy</a:t>
          </a:r>
          <a:endParaRPr lang="en-150" noProof="0" dirty="0"/>
        </a:p>
      </dgm:t>
    </dgm:pt>
    <dgm:pt modelId="{5400F84B-28D4-4BE2-B535-9096B047AC2F}" type="parTrans" cxnId="{F62A5645-2816-4074-81C6-0CDDE31701FF}">
      <dgm:prSet/>
      <dgm:spPr/>
      <dgm:t>
        <a:bodyPr/>
        <a:lstStyle/>
        <a:p>
          <a:endParaRPr lang="en-150"/>
        </a:p>
      </dgm:t>
    </dgm:pt>
    <dgm:pt modelId="{05C9CBA0-5735-4185-B1EC-53CA62503B0D}" type="sibTrans" cxnId="{F62A5645-2816-4074-81C6-0CDDE31701FF}">
      <dgm:prSet/>
      <dgm:spPr/>
      <dgm:t>
        <a:bodyPr/>
        <a:lstStyle/>
        <a:p>
          <a:endParaRPr lang="en-150"/>
        </a:p>
      </dgm:t>
    </dgm:pt>
    <dgm:pt modelId="{072C4D63-6CCE-453E-B096-0CC4A8E730CD}">
      <dgm:prSet phldrT="[Text]" custT="1"/>
      <dgm:spPr/>
      <dgm:t>
        <a:bodyPr/>
        <a:lstStyle/>
        <a:p>
          <a:r>
            <a:rPr lang="en-150" sz="2800" b="1" noProof="0" dirty="0"/>
            <a:t>03</a:t>
          </a:r>
          <a:endParaRPr lang="en-150" sz="2000" b="1" noProof="0" dirty="0"/>
        </a:p>
      </dgm:t>
    </dgm:pt>
    <dgm:pt modelId="{D121A6CA-8A6C-4ECC-83EB-793CBA6754D0}" type="parTrans" cxnId="{B0102BC3-97CB-4582-8D10-1A76B7F961C2}">
      <dgm:prSet/>
      <dgm:spPr/>
      <dgm:t>
        <a:bodyPr/>
        <a:lstStyle/>
        <a:p>
          <a:endParaRPr lang="en-150"/>
        </a:p>
      </dgm:t>
    </dgm:pt>
    <dgm:pt modelId="{A3C907B1-BF0F-477A-8A06-492E937731B7}" type="sibTrans" cxnId="{B0102BC3-97CB-4582-8D10-1A76B7F961C2}">
      <dgm:prSet/>
      <dgm:spPr/>
      <dgm:t>
        <a:bodyPr/>
        <a:lstStyle/>
        <a:p>
          <a:endParaRPr lang="en-150"/>
        </a:p>
      </dgm:t>
    </dgm:pt>
    <dgm:pt modelId="{58353AAF-0B29-4538-8676-640BF90E06D3}">
      <dgm:prSet phldrT="[Text]"/>
      <dgm:spPr/>
      <dgm:t>
        <a:bodyPr/>
        <a:lstStyle/>
        <a:p>
          <a:r>
            <a:rPr lang="en-150" noProof="0" dirty="0">
              <a:latin typeface="Arial"/>
              <a:cs typeface="Arial"/>
            </a:rPr>
            <a:t>Examples of applications in Bioinformatics</a:t>
          </a:r>
          <a:endParaRPr lang="en-150" noProof="0" dirty="0"/>
        </a:p>
      </dgm:t>
    </dgm:pt>
    <dgm:pt modelId="{383FF3CF-A4B3-4D05-8B70-C0BD190E5201}" type="parTrans" cxnId="{2DF78ADD-D798-4DA8-9541-CE0A00EF73FF}">
      <dgm:prSet/>
      <dgm:spPr/>
      <dgm:t>
        <a:bodyPr/>
        <a:lstStyle/>
        <a:p>
          <a:endParaRPr lang="en-150"/>
        </a:p>
      </dgm:t>
    </dgm:pt>
    <dgm:pt modelId="{7ACBA476-5BF8-41D4-9F9E-D0FA28280BE8}" type="sibTrans" cxnId="{2DF78ADD-D798-4DA8-9541-CE0A00EF73FF}">
      <dgm:prSet/>
      <dgm:spPr/>
      <dgm:t>
        <a:bodyPr/>
        <a:lstStyle/>
        <a:p>
          <a:endParaRPr lang="en-150"/>
        </a:p>
      </dgm:t>
    </dgm:pt>
    <dgm:pt modelId="{E8217A02-7A4A-471D-9DFF-3B2E8CA27DC9}">
      <dgm:prSet phldrT="[Text]" custT="1"/>
      <dgm:spPr/>
      <dgm:t>
        <a:bodyPr/>
        <a:lstStyle/>
        <a:p>
          <a:r>
            <a:rPr lang="en-150" sz="2800" b="1" noProof="0" dirty="0"/>
            <a:t>04</a:t>
          </a:r>
          <a:endParaRPr lang="en-150" sz="2000" b="1" noProof="0" dirty="0"/>
        </a:p>
      </dgm:t>
    </dgm:pt>
    <dgm:pt modelId="{2B6A9358-4738-42AF-8590-D851D09B7B1D}" type="parTrans" cxnId="{99BB4A49-5EF4-4D35-B1CD-4DF0B21C9005}">
      <dgm:prSet/>
      <dgm:spPr/>
      <dgm:t>
        <a:bodyPr/>
        <a:lstStyle/>
        <a:p>
          <a:endParaRPr lang="en-150"/>
        </a:p>
      </dgm:t>
    </dgm:pt>
    <dgm:pt modelId="{F4A947BA-99FB-41DD-BCEB-4B7A3C791F99}" type="sibTrans" cxnId="{99BB4A49-5EF4-4D35-B1CD-4DF0B21C9005}">
      <dgm:prSet/>
      <dgm:spPr/>
      <dgm:t>
        <a:bodyPr/>
        <a:lstStyle/>
        <a:p>
          <a:endParaRPr lang="en-150"/>
        </a:p>
      </dgm:t>
    </dgm:pt>
    <dgm:pt modelId="{0A28D05A-FB2B-4751-815F-FBECEA85DE63}">
      <dgm:prSet phldrT="[Text]" custT="1"/>
      <dgm:spPr/>
      <dgm:t>
        <a:bodyPr/>
        <a:lstStyle/>
        <a:p>
          <a:r>
            <a:rPr lang="en-150" sz="2400" b="1" noProof="0" dirty="0"/>
            <a:t>05</a:t>
          </a:r>
          <a:endParaRPr lang="en-150" sz="2000" b="1" noProof="0" dirty="0"/>
        </a:p>
      </dgm:t>
    </dgm:pt>
    <dgm:pt modelId="{4748ED2E-378B-4E94-8835-8CA453FBE564}" type="parTrans" cxnId="{646C9D6E-F8E7-44C1-AF42-2B85B38D9385}">
      <dgm:prSet/>
      <dgm:spPr/>
      <dgm:t>
        <a:bodyPr/>
        <a:lstStyle/>
        <a:p>
          <a:endParaRPr lang="en-150"/>
        </a:p>
      </dgm:t>
    </dgm:pt>
    <dgm:pt modelId="{B9EF1D1C-09D6-41C2-B658-6D5D2A90952A}" type="sibTrans" cxnId="{646C9D6E-F8E7-44C1-AF42-2B85B38D9385}">
      <dgm:prSet/>
      <dgm:spPr/>
      <dgm:t>
        <a:bodyPr/>
        <a:lstStyle/>
        <a:p>
          <a:endParaRPr lang="en-150"/>
        </a:p>
      </dgm:t>
    </dgm:pt>
    <dgm:pt modelId="{01076D72-42C8-4D65-9318-5A7CFBD10AFD}">
      <dgm:prSet phldrT="[Text]"/>
      <dgm:spPr/>
      <dgm:t>
        <a:bodyPr/>
        <a:lstStyle/>
        <a:p>
          <a:r>
            <a:rPr lang="en-150" noProof="0" dirty="0">
              <a:latin typeface="Arial"/>
              <a:cs typeface="Arial"/>
            </a:rPr>
            <a:t>Supervised classification vs unsupervised classification</a:t>
          </a:r>
          <a:endParaRPr lang="en-150" noProof="0" dirty="0"/>
        </a:p>
      </dgm:t>
    </dgm:pt>
    <dgm:pt modelId="{91ACA2A0-9063-484C-A78F-3030B793C979}" type="parTrans" cxnId="{2AD8D107-848A-4647-AEAB-F6165DF74C75}">
      <dgm:prSet/>
      <dgm:spPr/>
      <dgm:t>
        <a:bodyPr/>
        <a:lstStyle/>
        <a:p>
          <a:endParaRPr lang="en-150"/>
        </a:p>
      </dgm:t>
    </dgm:pt>
    <dgm:pt modelId="{51220514-3764-4512-B1E3-08703D64D6B8}" type="sibTrans" cxnId="{2AD8D107-848A-4647-AEAB-F6165DF74C75}">
      <dgm:prSet/>
      <dgm:spPr/>
      <dgm:t>
        <a:bodyPr/>
        <a:lstStyle/>
        <a:p>
          <a:endParaRPr lang="en-150"/>
        </a:p>
      </dgm:t>
    </dgm:pt>
    <dgm:pt modelId="{8F48D499-D7E4-4C17-8319-E10B628CF3E1}">
      <dgm:prSet phldrT="[Text]"/>
      <dgm:spPr/>
      <dgm:t>
        <a:bodyPr/>
        <a:lstStyle/>
        <a:p>
          <a:r>
            <a:rPr lang="en-150" noProof="0" dirty="0">
              <a:latin typeface="Arial"/>
              <a:cs typeface="Arial"/>
            </a:rPr>
            <a:t>Algorithms examples </a:t>
          </a:r>
          <a:endParaRPr lang="en-150" noProof="0" dirty="0"/>
        </a:p>
      </dgm:t>
    </dgm:pt>
    <dgm:pt modelId="{9B9DF7C5-2362-45B0-B5A9-085320F76877}" type="parTrans" cxnId="{64974059-AFA1-4AEF-9794-DFD55BE354C8}">
      <dgm:prSet/>
      <dgm:spPr/>
      <dgm:t>
        <a:bodyPr/>
        <a:lstStyle/>
        <a:p>
          <a:endParaRPr lang="en-150"/>
        </a:p>
      </dgm:t>
    </dgm:pt>
    <dgm:pt modelId="{2E27411E-18A0-46DA-AD7C-9A74F365D3A1}" type="sibTrans" cxnId="{64974059-AFA1-4AEF-9794-DFD55BE354C8}">
      <dgm:prSet/>
      <dgm:spPr/>
      <dgm:t>
        <a:bodyPr/>
        <a:lstStyle/>
        <a:p>
          <a:endParaRPr lang="en-150"/>
        </a:p>
      </dgm:t>
    </dgm:pt>
    <dgm:pt modelId="{EB7ECD5A-4DF2-4BC4-8F9F-84F2C2E9EC8D}" type="pres">
      <dgm:prSet presAssocID="{56DD0F3C-6054-4182-BCDA-14D9B16FE777}" presName="linearFlow" presStyleCnt="0">
        <dgm:presLayoutVars>
          <dgm:dir/>
          <dgm:animLvl val="lvl"/>
          <dgm:resizeHandles val="exact"/>
        </dgm:presLayoutVars>
      </dgm:prSet>
      <dgm:spPr/>
    </dgm:pt>
    <dgm:pt modelId="{48A24903-A292-4A4E-BC1B-652AD4EC9245}" type="pres">
      <dgm:prSet presAssocID="{A8511485-3873-4A76-9F78-E9E0E970C0E2}" presName="composite" presStyleCnt="0"/>
      <dgm:spPr/>
    </dgm:pt>
    <dgm:pt modelId="{5097228E-FBF8-467E-B12D-F0D8054F0DAD}" type="pres">
      <dgm:prSet presAssocID="{A8511485-3873-4A76-9F78-E9E0E970C0E2}" presName="parentText" presStyleLbl="alignNode1" presStyleIdx="0" presStyleCnt="5">
        <dgm:presLayoutVars>
          <dgm:chMax val="1"/>
          <dgm:bulletEnabled val="1"/>
        </dgm:presLayoutVars>
      </dgm:prSet>
      <dgm:spPr/>
    </dgm:pt>
    <dgm:pt modelId="{2F78EB01-B270-4E31-B444-42F093860530}" type="pres">
      <dgm:prSet presAssocID="{A8511485-3873-4A76-9F78-E9E0E970C0E2}" presName="descendantText" presStyleLbl="alignAcc1" presStyleIdx="0" presStyleCnt="5">
        <dgm:presLayoutVars>
          <dgm:bulletEnabled val="1"/>
        </dgm:presLayoutVars>
      </dgm:prSet>
      <dgm:spPr/>
    </dgm:pt>
    <dgm:pt modelId="{85C835A5-8A63-4BD7-9DDF-2A5F41F11299}" type="pres">
      <dgm:prSet presAssocID="{631CC119-6918-41DB-918A-484A4EF0C215}" presName="sp" presStyleCnt="0"/>
      <dgm:spPr/>
    </dgm:pt>
    <dgm:pt modelId="{95883CD7-1EF7-455D-93F7-F4D34B3402D9}" type="pres">
      <dgm:prSet presAssocID="{44805E49-3D2B-4D25-AC99-4D3F67A42E64}" presName="composite" presStyleCnt="0"/>
      <dgm:spPr/>
    </dgm:pt>
    <dgm:pt modelId="{B47E75B6-7E35-4DB8-9EC6-A34F99A45680}" type="pres">
      <dgm:prSet presAssocID="{44805E49-3D2B-4D25-AC99-4D3F67A42E64}" presName="parentText" presStyleLbl="alignNode1" presStyleIdx="1" presStyleCnt="5">
        <dgm:presLayoutVars>
          <dgm:chMax val="1"/>
          <dgm:bulletEnabled val="1"/>
        </dgm:presLayoutVars>
      </dgm:prSet>
      <dgm:spPr/>
    </dgm:pt>
    <dgm:pt modelId="{CB523621-3B11-4EA0-B9D9-026FA3E6A9A1}" type="pres">
      <dgm:prSet presAssocID="{44805E49-3D2B-4D25-AC99-4D3F67A42E64}" presName="descendantText" presStyleLbl="alignAcc1" presStyleIdx="1" presStyleCnt="5">
        <dgm:presLayoutVars>
          <dgm:bulletEnabled val="1"/>
        </dgm:presLayoutVars>
      </dgm:prSet>
      <dgm:spPr/>
    </dgm:pt>
    <dgm:pt modelId="{5416CB71-4AA2-418F-8C49-C378FA777D85}" type="pres">
      <dgm:prSet presAssocID="{F694154F-0E50-4EF7-B9F9-21DEA3F71F71}" presName="sp" presStyleCnt="0"/>
      <dgm:spPr/>
    </dgm:pt>
    <dgm:pt modelId="{F433A4F0-AA0C-4CAC-817E-96659671050E}" type="pres">
      <dgm:prSet presAssocID="{072C4D63-6CCE-453E-B096-0CC4A8E730CD}" presName="composite" presStyleCnt="0"/>
      <dgm:spPr/>
    </dgm:pt>
    <dgm:pt modelId="{2DB2BAD0-8A08-4575-819C-01C6CDE895BC}" type="pres">
      <dgm:prSet presAssocID="{072C4D63-6CCE-453E-B096-0CC4A8E730CD}" presName="parentText" presStyleLbl="alignNode1" presStyleIdx="2" presStyleCnt="5">
        <dgm:presLayoutVars>
          <dgm:chMax val="1"/>
          <dgm:bulletEnabled val="1"/>
        </dgm:presLayoutVars>
      </dgm:prSet>
      <dgm:spPr/>
    </dgm:pt>
    <dgm:pt modelId="{50EE5C10-390A-4C77-BD78-64B280D63CD2}" type="pres">
      <dgm:prSet presAssocID="{072C4D63-6CCE-453E-B096-0CC4A8E730CD}" presName="descendantText" presStyleLbl="alignAcc1" presStyleIdx="2" presStyleCnt="5">
        <dgm:presLayoutVars>
          <dgm:bulletEnabled val="1"/>
        </dgm:presLayoutVars>
      </dgm:prSet>
      <dgm:spPr/>
    </dgm:pt>
    <dgm:pt modelId="{00459937-E4A9-4750-BAF3-128111F7588D}" type="pres">
      <dgm:prSet presAssocID="{A3C907B1-BF0F-477A-8A06-492E937731B7}" presName="sp" presStyleCnt="0"/>
      <dgm:spPr/>
    </dgm:pt>
    <dgm:pt modelId="{57C4969D-3E90-4B33-AFE7-FDEA67039AD4}" type="pres">
      <dgm:prSet presAssocID="{E8217A02-7A4A-471D-9DFF-3B2E8CA27DC9}" presName="composite" presStyleCnt="0"/>
      <dgm:spPr/>
    </dgm:pt>
    <dgm:pt modelId="{D08288F7-54BF-4D3B-A472-73DDC226E61B}" type="pres">
      <dgm:prSet presAssocID="{E8217A02-7A4A-471D-9DFF-3B2E8CA27DC9}" presName="parentText" presStyleLbl="alignNode1" presStyleIdx="3" presStyleCnt="5">
        <dgm:presLayoutVars>
          <dgm:chMax val="1"/>
          <dgm:bulletEnabled val="1"/>
        </dgm:presLayoutVars>
      </dgm:prSet>
      <dgm:spPr/>
    </dgm:pt>
    <dgm:pt modelId="{FC3F92C4-8F45-451A-A7FF-7A9573070844}" type="pres">
      <dgm:prSet presAssocID="{E8217A02-7A4A-471D-9DFF-3B2E8CA27DC9}" presName="descendantText" presStyleLbl="alignAcc1" presStyleIdx="3" presStyleCnt="5">
        <dgm:presLayoutVars>
          <dgm:bulletEnabled val="1"/>
        </dgm:presLayoutVars>
      </dgm:prSet>
      <dgm:spPr/>
    </dgm:pt>
    <dgm:pt modelId="{DE482402-7724-44EF-BD87-964FE68DE9E2}" type="pres">
      <dgm:prSet presAssocID="{F4A947BA-99FB-41DD-BCEB-4B7A3C791F99}" presName="sp" presStyleCnt="0"/>
      <dgm:spPr/>
    </dgm:pt>
    <dgm:pt modelId="{42DD0B1E-9205-4B4F-A018-94DDBE60E288}" type="pres">
      <dgm:prSet presAssocID="{0A28D05A-FB2B-4751-815F-FBECEA85DE63}" presName="composite" presStyleCnt="0"/>
      <dgm:spPr/>
    </dgm:pt>
    <dgm:pt modelId="{D2605981-A37D-4413-AA5B-1CD7C3DB4B04}" type="pres">
      <dgm:prSet presAssocID="{0A28D05A-FB2B-4751-815F-FBECEA85DE63}" presName="parentText" presStyleLbl="alignNode1" presStyleIdx="4" presStyleCnt="5">
        <dgm:presLayoutVars>
          <dgm:chMax val="1"/>
          <dgm:bulletEnabled val="1"/>
        </dgm:presLayoutVars>
      </dgm:prSet>
      <dgm:spPr/>
    </dgm:pt>
    <dgm:pt modelId="{53232681-57BC-4DA9-B089-6C14EEC0FAD2}" type="pres">
      <dgm:prSet presAssocID="{0A28D05A-FB2B-4751-815F-FBECEA85DE63}" presName="descendantText" presStyleLbl="alignAcc1" presStyleIdx="4" presStyleCnt="5">
        <dgm:presLayoutVars>
          <dgm:bulletEnabled val="1"/>
        </dgm:presLayoutVars>
      </dgm:prSet>
      <dgm:spPr/>
    </dgm:pt>
  </dgm:ptLst>
  <dgm:cxnLst>
    <dgm:cxn modelId="{5472E001-ECE2-4705-880D-ABA9B1BCCDDA}" type="presOf" srcId="{1DC8A0DB-D54B-4E5F-8D01-600DEF9E2A70}" destId="{CB523621-3B11-4EA0-B9D9-026FA3E6A9A1}" srcOrd="0" destOrd="0" presId="urn:microsoft.com/office/officeart/2005/8/layout/chevron2"/>
    <dgm:cxn modelId="{2AD8D107-848A-4647-AEAB-F6165DF74C75}" srcId="{072C4D63-6CCE-453E-B096-0CC4A8E730CD}" destId="{01076D72-42C8-4D65-9318-5A7CFBD10AFD}" srcOrd="0" destOrd="0" parTransId="{91ACA2A0-9063-484C-A78F-3030B793C979}" sibTransId="{51220514-3764-4512-B1E3-08703D64D6B8}"/>
    <dgm:cxn modelId="{29807D0B-068C-4007-A4AE-76943C988FE8}" type="presOf" srcId="{58353AAF-0B29-4538-8676-640BF90E06D3}" destId="{53232681-57BC-4DA9-B089-6C14EEC0FAD2}" srcOrd="0" destOrd="0" presId="urn:microsoft.com/office/officeart/2005/8/layout/chevron2"/>
    <dgm:cxn modelId="{592FA03F-50BA-456D-8179-54F02D86CD20}" srcId="{A8511485-3873-4A76-9F78-E9E0E970C0E2}" destId="{CEDD28E3-4FAF-4A74-AB61-99DA52BD64F0}" srcOrd="0" destOrd="0" parTransId="{088DB589-BAB1-4C6C-9953-8CA86D2BB4A5}" sibTransId="{C773A0C3-48AE-4E6B-93FB-8C1E8D029E7A}"/>
    <dgm:cxn modelId="{402AC13F-2FBB-45A6-94D7-019AC5A38B73}" type="presOf" srcId="{072C4D63-6CCE-453E-B096-0CC4A8E730CD}" destId="{2DB2BAD0-8A08-4575-819C-01C6CDE895BC}" srcOrd="0" destOrd="0" presId="urn:microsoft.com/office/officeart/2005/8/layout/chevron2"/>
    <dgm:cxn modelId="{F62A5645-2816-4074-81C6-0CDDE31701FF}" srcId="{44805E49-3D2B-4D25-AC99-4D3F67A42E64}" destId="{1DC8A0DB-D54B-4E5F-8D01-600DEF9E2A70}" srcOrd="0" destOrd="0" parTransId="{5400F84B-28D4-4BE2-B535-9096B047AC2F}" sibTransId="{05C9CBA0-5735-4185-B1EC-53CA62503B0D}"/>
    <dgm:cxn modelId="{99BB4A49-5EF4-4D35-B1CD-4DF0B21C9005}" srcId="{56DD0F3C-6054-4182-BCDA-14D9B16FE777}" destId="{E8217A02-7A4A-471D-9DFF-3B2E8CA27DC9}" srcOrd="3" destOrd="0" parTransId="{2B6A9358-4738-42AF-8590-D851D09B7B1D}" sibTransId="{F4A947BA-99FB-41DD-BCEB-4B7A3C791F99}"/>
    <dgm:cxn modelId="{646C9D6E-F8E7-44C1-AF42-2B85B38D9385}" srcId="{56DD0F3C-6054-4182-BCDA-14D9B16FE777}" destId="{0A28D05A-FB2B-4751-815F-FBECEA85DE63}" srcOrd="4" destOrd="0" parTransId="{4748ED2E-378B-4E94-8835-8CA453FBE564}" sibTransId="{B9EF1D1C-09D6-41C2-B658-6D5D2A90952A}"/>
    <dgm:cxn modelId="{2C05DC4F-9780-4439-9B5E-772F8C898B92}" type="presOf" srcId="{A8511485-3873-4A76-9F78-E9E0E970C0E2}" destId="{5097228E-FBF8-467E-B12D-F0D8054F0DAD}" srcOrd="0" destOrd="0" presId="urn:microsoft.com/office/officeart/2005/8/layout/chevron2"/>
    <dgm:cxn modelId="{AC872955-407E-452F-BCA5-CE65B902456B}" type="presOf" srcId="{01076D72-42C8-4D65-9318-5A7CFBD10AFD}" destId="{50EE5C10-390A-4C77-BD78-64B280D63CD2}" srcOrd="0" destOrd="0" presId="urn:microsoft.com/office/officeart/2005/8/layout/chevron2"/>
    <dgm:cxn modelId="{3BA58476-572B-42C3-A0D0-1444A5BAB552}" srcId="{56DD0F3C-6054-4182-BCDA-14D9B16FE777}" destId="{A8511485-3873-4A76-9F78-E9E0E970C0E2}" srcOrd="0" destOrd="0" parTransId="{8ACAFDA5-F2FC-47F1-B6F7-D52E6B63B637}" sibTransId="{631CC119-6918-41DB-918A-484A4EF0C215}"/>
    <dgm:cxn modelId="{64974059-AFA1-4AEF-9794-DFD55BE354C8}" srcId="{E8217A02-7A4A-471D-9DFF-3B2E8CA27DC9}" destId="{8F48D499-D7E4-4C17-8319-E10B628CF3E1}" srcOrd="0" destOrd="0" parTransId="{9B9DF7C5-2362-45B0-B5A9-085320F76877}" sibTransId="{2E27411E-18A0-46DA-AD7C-9A74F365D3A1}"/>
    <dgm:cxn modelId="{DDA4DD88-DFA2-4AC7-94BB-4AB61DF7A18C}" type="presOf" srcId="{CEDD28E3-4FAF-4A74-AB61-99DA52BD64F0}" destId="{2F78EB01-B270-4E31-B444-42F093860530}" srcOrd="0" destOrd="0" presId="urn:microsoft.com/office/officeart/2005/8/layout/chevron2"/>
    <dgm:cxn modelId="{2250589B-CA89-47A6-86D4-FEBB6FAD42E2}" type="presOf" srcId="{E8217A02-7A4A-471D-9DFF-3B2E8CA27DC9}" destId="{D08288F7-54BF-4D3B-A472-73DDC226E61B}" srcOrd="0" destOrd="0" presId="urn:microsoft.com/office/officeart/2005/8/layout/chevron2"/>
    <dgm:cxn modelId="{C209B9B3-AF50-420D-A8EF-0CF438E361C8}" srcId="{56DD0F3C-6054-4182-BCDA-14D9B16FE777}" destId="{44805E49-3D2B-4D25-AC99-4D3F67A42E64}" srcOrd="1" destOrd="0" parTransId="{5F87D3FD-BBB0-42C0-9072-6CCEBE8C18AA}" sibTransId="{F694154F-0E50-4EF7-B9F9-21DEA3F71F71}"/>
    <dgm:cxn modelId="{B0102BC3-97CB-4582-8D10-1A76B7F961C2}" srcId="{56DD0F3C-6054-4182-BCDA-14D9B16FE777}" destId="{072C4D63-6CCE-453E-B096-0CC4A8E730CD}" srcOrd="2" destOrd="0" parTransId="{D121A6CA-8A6C-4ECC-83EB-793CBA6754D0}" sibTransId="{A3C907B1-BF0F-477A-8A06-492E937731B7}"/>
    <dgm:cxn modelId="{949994D8-4C89-4CAF-81C0-A69ED2FCB5F3}" type="presOf" srcId="{0A28D05A-FB2B-4751-815F-FBECEA85DE63}" destId="{D2605981-A37D-4413-AA5B-1CD7C3DB4B04}" srcOrd="0" destOrd="0" presId="urn:microsoft.com/office/officeart/2005/8/layout/chevron2"/>
    <dgm:cxn modelId="{2DF78ADD-D798-4DA8-9541-CE0A00EF73FF}" srcId="{0A28D05A-FB2B-4751-815F-FBECEA85DE63}" destId="{58353AAF-0B29-4538-8676-640BF90E06D3}" srcOrd="0" destOrd="0" parTransId="{383FF3CF-A4B3-4D05-8B70-C0BD190E5201}" sibTransId="{7ACBA476-5BF8-41D4-9F9E-D0FA28280BE8}"/>
    <dgm:cxn modelId="{92EB59DF-4328-46C9-BAFC-B2A0415CC741}" type="presOf" srcId="{56DD0F3C-6054-4182-BCDA-14D9B16FE777}" destId="{EB7ECD5A-4DF2-4BC4-8F9F-84F2C2E9EC8D}" srcOrd="0" destOrd="0" presId="urn:microsoft.com/office/officeart/2005/8/layout/chevron2"/>
    <dgm:cxn modelId="{E6E30FED-C670-4FCF-B51B-9B9885F78333}" type="presOf" srcId="{44805E49-3D2B-4D25-AC99-4D3F67A42E64}" destId="{B47E75B6-7E35-4DB8-9EC6-A34F99A45680}" srcOrd="0" destOrd="0" presId="urn:microsoft.com/office/officeart/2005/8/layout/chevron2"/>
    <dgm:cxn modelId="{50DB7AED-471A-4953-9222-B4DBB64C338C}" type="presOf" srcId="{8F48D499-D7E4-4C17-8319-E10B628CF3E1}" destId="{FC3F92C4-8F45-451A-A7FF-7A9573070844}" srcOrd="0" destOrd="0" presId="urn:microsoft.com/office/officeart/2005/8/layout/chevron2"/>
    <dgm:cxn modelId="{3C6C9868-73C0-4A34-91EF-24D7C233104A}" type="presParOf" srcId="{EB7ECD5A-4DF2-4BC4-8F9F-84F2C2E9EC8D}" destId="{48A24903-A292-4A4E-BC1B-652AD4EC9245}" srcOrd="0" destOrd="0" presId="urn:microsoft.com/office/officeart/2005/8/layout/chevron2"/>
    <dgm:cxn modelId="{EC4031A7-CB8E-45C7-AFFB-7D9DA123B00E}" type="presParOf" srcId="{48A24903-A292-4A4E-BC1B-652AD4EC9245}" destId="{5097228E-FBF8-467E-B12D-F0D8054F0DAD}" srcOrd="0" destOrd="0" presId="urn:microsoft.com/office/officeart/2005/8/layout/chevron2"/>
    <dgm:cxn modelId="{CEA32148-BE6F-4045-948C-6E313428425D}" type="presParOf" srcId="{48A24903-A292-4A4E-BC1B-652AD4EC9245}" destId="{2F78EB01-B270-4E31-B444-42F093860530}" srcOrd="1" destOrd="0" presId="urn:microsoft.com/office/officeart/2005/8/layout/chevron2"/>
    <dgm:cxn modelId="{A322B773-DB3F-4F2D-835C-2A43E389B23C}" type="presParOf" srcId="{EB7ECD5A-4DF2-4BC4-8F9F-84F2C2E9EC8D}" destId="{85C835A5-8A63-4BD7-9DDF-2A5F41F11299}" srcOrd="1" destOrd="0" presId="urn:microsoft.com/office/officeart/2005/8/layout/chevron2"/>
    <dgm:cxn modelId="{585549AB-E695-4CCA-8BD4-C7DEA3002B7B}" type="presParOf" srcId="{EB7ECD5A-4DF2-4BC4-8F9F-84F2C2E9EC8D}" destId="{95883CD7-1EF7-455D-93F7-F4D34B3402D9}" srcOrd="2" destOrd="0" presId="urn:microsoft.com/office/officeart/2005/8/layout/chevron2"/>
    <dgm:cxn modelId="{5DDAF228-7FD2-448E-8253-C1AE15BE6891}" type="presParOf" srcId="{95883CD7-1EF7-455D-93F7-F4D34B3402D9}" destId="{B47E75B6-7E35-4DB8-9EC6-A34F99A45680}" srcOrd="0" destOrd="0" presId="urn:microsoft.com/office/officeart/2005/8/layout/chevron2"/>
    <dgm:cxn modelId="{BB52F515-F18D-4762-A7E1-B5F7DDD09D21}" type="presParOf" srcId="{95883CD7-1EF7-455D-93F7-F4D34B3402D9}" destId="{CB523621-3B11-4EA0-B9D9-026FA3E6A9A1}" srcOrd="1" destOrd="0" presId="urn:microsoft.com/office/officeart/2005/8/layout/chevron2"/>
    <dgm:cxn modelId="{92ECA93D-BAA3-4884-A3C2-DD002385A0A1}" type="presParOf" srcId="{EB7ECD5A-4DF2-4BC4-8F9F-84F2C2E9EC8D}" destId="{5416CB71-4AA2-418F-8C49-C378FA777D85}" srcOrd="3" destOrd="0" presId="urn:microsoft.com/office/officeart/2005/8/layout/chevron2"/>
    <dgm:cxn modelId="{55AAC62A-5754-4F1B-924C-5FEF50B5D03D}" type="presParOf" srcId="{EB7ECD5A-4DF2-4BC4-8F9F-84F2C2E9EC8D}" destId="{F433A4F0-AA0C-4CAC-817E-96659671050E}" srcOrd="4" destOrd="0" presId="urn:microsoft.com/office/officeart/2005/8/layout/chevron2"/>
    <dgm:cxn modelId="{7F2CCBF8-3C01-4A62-AF76-4B5F04D0D99B}" type="presParOf" srcId="{F433A4F0-AA0C-4CAC-817E-96659671050E}" destId="{2DB2BAD0-8A08-4575-819C-01C6CDE895BC}" srcOrd="0" destOrd="0" presId="urn:microsoft.com/office/officeart/2005/8/layout/chevron2"/>
    <dgm:cxn modelId="{745D8440-901F-4CCF-BC55-15FD2BF3EBD1}" type="presParOf" srcId="{F433A4F0-AA0C-4CAC-817E-96659671050E}" destId="{50EE5C10-390A-4C77-BD78-64B280D63CD2}" srcOrd="1" destOrd="0" presId="urn:microsoft.com/office/officeart/2005/8/layout/chevron2"/>
    <dgm:cxn modelId="{AFF328B8-004C-4700-BB5C-4420BE0D0B3F}" type="presParOf" srcId="{EB7ECD5A-4DF2-4BC4-8F9F-84F2C2E9EC8D}" destId="{00459937-E4A9-4750-BAF3-128111F7588D}" srcOrd="5" destOrd="0" presId="urn:microsoft.com/office/officeart/2005/8/layout/chevron2"/>
    <dgm:cxn modelId="{25FAF8E9-D93D-40B4-86C1-A4365F0D5F7A}" type="presParOf" srcId="{EB7ECD5A-4DF2-4BC4-8F9F-84F2C2E9EC8D}" destId="{57C4969D-3E90-4B33-AFE7-FDEA67039AD4}" srcOrd="6" destOrd="0" presId="urn:microsoft.com/office/officeart/2005/8/layout/chevron2"/>
    <dgm:cxn modelId="{9D9E02E2-CCF6-434E-81A8-84CAE654ACA3}" type="presParOf" srcId="{57C4969D-3E90-4B33-AFE7-FDEA67039AD4}" destId="{D08288F7-54BF-4D3B-A472-73DDC226E61B}" srcOrd="0" destOrd="0" presId="urn:microsoft.com/office/officeart/2005/8/layout/chevron2"/>
    <dgm:cxn modelId="{7550C3AF-B69B-42CF-8518-852E305718D3}" type="presParOf" srcId="{57C4969D-3E90-4B33-AFE7-FDEA67039AD4}" destId="{FC3F92C4-8F45-451A-A7FF-7A9573070844}" srcOrd="1" destOrd="0" presId="urn:microsoft.com/office/officeart/2005/8/layout/chevron2"/>
    <dgm:cxn modelId="{1D19DC08-DCB8-48FB-A365-0DF41F82F964}" type="presParOf" srcId="{EB7ECD5A-4DF2-4BC4-8F9F-84F2C2E9EC8D}" destId="{DE482402-7724-44EF-BD87-964FE68DE9E2}" srcOrd="7" destOrd="0" presId="urn:microsoft.com/office/officeart/2005/8/layout/chevron2"/>
    <dgm:cxn modelId="{5F70D257-B18C-4961-A4D4-901A49EF24E8}" type="presParOf" srcId="{EB7ECD5A-4DF2-4BC4-8F9F-84F2C2E9EC8D}" destId="{42DD0B1E-9205-4B4F-A018-94DDBE60E288}" srcOrd="8" destOrd="0" presId="urn:microsoft.com/office/officeart/2005/8/layout/chevron2"/>
    <dgm:cxn modelId="{B18F2947-7970-4700-9AB9-E355806817DD}" type="presParOf" srcId="{42DD0B1E-9205-4B4F-A018-94DDBE60E288}" destId="{D2605981-A37D-4413-AA5B-1CD7C3DB4B04}" srcOrd="0" destOrd="0" presId="urn:microsoft.com/office/officeart/2005/8/layout/chevron2"/>
    <dgm:cxn modelId="{498DC7B0-24C7-4593-824D-33407E1A8BD7}" type="presParOf" srcId="{42DD0B1E-9205-4B4F-A018-94DDBE60E288}" destId="{53232681-57BC-4DA9-B089-6C14EEC0FA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7228E-FBF8-467E-B12D-F0D8054F0DAD}">
      <dsp:nvSpPr>
        <dsp:cNvPr id="0" name=""/>
        <dsp:cNvSpPr/>
      </dsp:nvSpPr>
      <dsp:spPr>
        <a:xfrm rot="5400000">
          <a:off x="-154246" y="158573"/>
          <a:ext cx="1028311" cy="71981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150" sz="2800" b="1" kern="1200" noProof="0" dirty="0"/>
            <a:t>01</a:t>
          </a:r>
        </a:p>
      </dsp:txBody>
      <dsp:txXfrm rot="-5400000">
        <a:off x="2" y="364235"/>
        <a:ext cx="719817" cy="308494"/>
      </dsp:txXfrm>
    </dsp:sp>
    <dsp:sp modelId="{2F78EB01-B270-4E31-B444-42F093860530}">
      <dsp:nvSpPr>
        <dsp:cNvPr id="0" name=""/>
        <dsp:cNvSpPr/>
      </dsp:nvSpPr>
      <dsp:spPr>
        <a:xfrm rot="5400000">
          <a:off x="4184769" y="-3460624"/>
          <a:ext cx="668753" cy="759865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150" sz="2100" kern="1200" noProof="0" dirty="0">
              <a:latin typeface="Arial"/>
              <a:cs typeface="Arial"/>
            </a:rPr>
            <a:t>Introduction to basic concepts of Data mining and Machine learning</a:t>
          </a:r>
          <a:endParaRPr lang="en-150" sz="2100" kern="1200" noProof="0" dirty="0"/>
        </a:p>
      </dsp:txBody>
      <dsp:txXfrm rot="-5400000">
        <a:off x="719818" y="36973"/>
        <a:ext cx="7566010" cy="603461"/>
      </dsp:txXfrm>
    </dsp:sp>
    <dsp:sp modelId="{B47E75B6-7E35-4DB8-9EC6-A34F99A45680}">
      <dsp:nvSpPr>
        <dsp:cNvPr id="0" name=""/>
        <dsp:cNvSpPr/>
      </dsp:nvSpPr>
      <dsp:spPr>
        <a:xfrm rot="5400000">
          <a:off x="-154246" y="1069165"/>
          <a:ext cx="1028311" cy="71981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150" sz="2800" b="1" kern="1200" noProof="0" dirty="0"/>
            <a:t>02</a:t>
          </a:r>
          <a:endParaRPr lang="en-150" sz="2000" b="1" kern="1200" noProof="0" dirty="0"/>
        </a:p>
      </dsp:txBody>
      <dsp:txXfrm rot="-5400000">
        <a:off x="2" y="1274827"/>
        <a:ext cx="719817" cy="308494"/>
      </dsp:txXfrm>
    </dsp:sp>
    <dsp:sp modelId="{CB523621-3B11-4EA0-B9D9-026FA3E6A9A1}">
      <dsp:nvSpPr>
        <dsp:cNvPr id="0" name=""/>
        <dsp:cNvSpPr/>
      </dsp:nvSpPr>
      <dsp:spPr>
        <a:xfrm rot="5400000">
          <a:off x="4184944" y="-2550207"/>
          <a:ext cx="668402" cy="759865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150" sz="2100" kern="1200" noProof="0" dirty="0">
              <a:latin typeface="Arial"/>
              <a:cs typeface="Arial"/>
            </a:rPr>
            <a:t>Machine learning taxonomy</a:t>
          </a:r>
          <a:endParaRPr lang="en-150" sz="2100" kern="1200" noProof="0" dirty="0"/>
        </a:p>
      </dsp:txBody>
      <dsp:txXfrm rot="-5400000">
        <a:off x="719818" y="947548"/>
        <a:ext cx="7566027" cy="603144"/>
      </dsp:txXfrm>
    </dsp:sp>
    <dsp:sp modelId="{2DB2BAD0-8A08-4575-819C-01C6CDE895BC}">
      <dsp:nvSpPr>
        <dsp:cNvPr id="0" name=""/>
        <dsp:cNvSpPr/>
      </dsp:nvSpPr>
      <dsp:spPr>
        <a:xfrm rot="5400000">
          <a:off x="-154246" y="1979758"/>
          <a:ext cx="1028311" cy="71981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150" sz="2800" b="1" kern="1200" noProof="0" dirty="0"/>
            <a:t>03</a:t>
          </a:r>
          <a:endParaRPr lang="en-150" sz="2000" b="1" kern="1200" noProof="0" dirty="0"/>
        </a:p>
      </dsp:txBody>
      <dsp:txXfrm rot="-5400000">
        <a:off x="2" y="2185420"/>
        <a:ext cx="719817" cy="308494"/>
      </dsp:txXfrm>
    </dsp:sp>
    <dsp:sp modelId="{50EE5C10-390A-4C77-BD78-64B280D63CD2}">
      <dsp:nvSpPr>
        <dsp:cNvPr id="0" name=""/>
        <dsp:cNvSpPr/>
      </dsp:nvSpPr>
      <dsp:spPr>
        <a:xfrm rot="5400000">
          <a:off x="4184944" y="-1639615"/>
          <a:ext cx="668402" cy="759865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150" sz="2100" kern="1200" noProof="0" dirty="0">
              <a:latin typeface="Arial"/>
              <a:cs typeface="Arial"/>
            </a:rPr>
            <a:t>Supervised classification vs unsupervised classification</a:t>
          </a:r>
          <a:endParaRPr lang="en-150" sz="2100" kern="1200" noProof="0" dirty="0"/>
        </a:p>
      </dsp:txBody>
      <dsp:txXfrm rot="-5400000">
        <a:off x="719818" y="1858140"/>
        <a:ext cx="7566027" cy="603144"/>
      </dsp:txXfrm>
    </dsp:sp>
    <dsp:sp modelId="{D08288F7-54BF-4D3B-A472-73DDC226E61B}">
      <dsp:nvSpPr>
        <dsp:cNvPr id="0" name=""/>
        <dsp:cNvSpPr/>
      </dsp:nvSpPr>
      <dsp:spPr>
        <a:xfrm rot="5400000">
          <a:off x="-154246" y="2890351"/>
          <a:ext cx="1028311" cy="71981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150" sz="2800" b="1" kern="1200" noProof="0" dirty="0"/>
            <a:t>04</a:t>
          </a:r>
          <a:endParaRPr lang="en-150" sz="2000" b="1" kern="1200" noProof="0" dirty="0"/>
        </a:p>
      </dsp:txBody>
      <dsp:txXfrm rot="-5400000">
        <a:off x="2" y="3096013"/>
        <a:ext cx="719817" cy="308494"/>
      </dsp:txXfrm>
    </dsp:sp>
    <dsp:sp modelId="{FC3F92C4-8F45-451A-A7FF-7A9573070844}">
      <dsp:nvSpPr>
        <dsp:cNvPr id="0" name=""/>
        <dsp:cNvSpPr/>
      </dsp:nvSpPr>
      <dsp:spPr>
        <a:xfrm rot="5400000">
          <a:off x="4184944" y="-729022"/>
          <a:ext cx="668402" cy="759865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150" sz="2100" kern="1200" noProof="0" dirty="0">
              <a:latin typeface="Arial"/>
              <a:cs typeface="Arial"/>
            </a:rPr>
            <a:t>Algorithms examples </a:t>
          </a:r>
          <a:endParaRPr lang="en-150" sz="2100" kern="1200" noProof="0" dirty="0"/>
        </a:p>
      </dsp:txBody>
      <dsp:txXfrm rot="-5400000">
        <a:off x="719818" y="2768733"/>
        <a:ext cx="7566027" cy="603144"/>
      </dsp:txXfrm>
    </dsp:sp>
    <dsp:sp modelId="{D2605981-A37D-4413-AA5B-1CD7C3DB4B04}">
      <dsp:nvSpPr>
        <dsp:cNvPr id="0" name=""/>
        <dsp:cNvSpPr/>
      </dsp:nvSpPr>
      <dsp:spPr>
        <a:xfrm rot="5400000">
          <a:off x="-154246" y="3800943"/>
          <a:ext cx="1028311" cy="71981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150" sz="2400" b="1" kern="1200" noProof="0" dirty="0"/>
            <a:t>05</a:t>
          </a:r>
          <a:endParaRPr lang="en-150" sz="2000" b="1" kern="1200" noProof="0" dirty="0"/>
        </a:p>
      </dsp:txBody>
      <dsp:txXfrm rot="-5400000">
        <a:off x="2" y="4006605"/>
        <a:ext cx="719817" cy="308494"/>
      </dsp:txXfrm>
    </dsp:sp>
    <dsp:sp modelId="{53232681-57BC-4DA9-B089-6C14EEC0FAD2}">
      <dsp:nvSpPr>
        <dsp:cNvPr id="0" name=""/>
        <dsp:cNvSpPr/>
      </dsp:nvSpPr>
      <dsp:spPr>
        <a:xfrm rot="5400000">
          <a:off x="4184944" y="181570"/>
          <a:ext cx="668402" cy="759865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150" sz="2100" kern="1200" noProof="0" dirty="0">
              <a:latin typeface="Arial"/>
              <a:cs typeface="Arial"/>
            </a:rPr>
            <a:t>Examples of applications in Bioinformatics</a:t>
          </a:r>
          <a:endParaRPr lang="en-150" sz="2100" kern="1200" noProof="0" dirty="0"/>
        </a:p>
      </dsp:txBody>
      <dsp:txXfrm rot="-5400000">
        <a:off x="719818" y="3679326"/>
        <a:ext cx="7566027" cy="603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tint val="83000"/>
                <a:satMod val="100000"/>
                <a:lumMod val="100000"/>
              </a:schemeClr>
            </a:gs>
            <a:gs pos="100000">
              <a:schemeClr val="accent1">
                <a:tint val="60000"/>
                <a:hueOff val="0"/>
                <a:satOff val="0"/>
                <a:lumOff val="0"/>
                <a:alphaOff val="0"/>
                <a:tint val="61000"/>
                <a:satMod val="150000"/>
                <a:lumMod val="10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Machine Learning</a:t>
          </a:r>
        </a:p>
        <a:p>
          <a:pPr marL="0" lvl="0" indent="0" algn="ctr" defTabSz="1066800">
            <a:lnSpc>
              <a:spcPct val="90000"/>
            </a:lnSpc>
            <a:spcBef>
              <a:spcPct val="0"/>
            </a:spcBef>
            <a:spcAft>
              <a:spcPct val="35000"/>
            </a:spcAft>
            <a:buNone/>
          </a:pPr>
          <a:r>
            <a:rPr lang="en-US" sz="24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tint val="83000"/>
                <a:satMod val="100000"/>
                <a:lumMod val="100000"/>
              </a:schemeClr>
            </a:gs>
            <a:gs pos="100000">
              <a:schemeClr val="accent1">
                <a:tint val="60000"/>
                <a:hueOff val="0"/>
                <a:satOff val="0"/>
                <a:lumOff val="0"/>
                <a:alphaOff val="0"/>
                <a:tint val="61000"/>
                <a:satMod val="150000"/>
                <a:lumMod val="10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archsolidstatestorage.techtarget.com/definition/IOPS-Input-Output-Operations-Per-Secon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38636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If </a:t>
            </a:r>
            <a:r>
              <a:rPr lang="fr-FR" dirty="0" err="1"/>
              <a:t>we</a:t>
            </a:r>
            <a:r>
              <a:rPr lang="fr-FR" dirty="0"/>
              <a:t> are </a:t>
            </a:r>
            <a:r>
              <a:rPr lang="fr-FR" dirty="0" err="1"/>
              <a:t>considering</a:t>
            </a:r>
            <a:r>
              <a:rPr lang="fr-FR" dirty="0"/>
              <a:t> </a:t>
            </a:r>
            <a:r>
              <a:rPr lang="fr-FR" dirty="0" err="1"/>
              <a:t>taking</a:t>
            </a:r>
            <a:r>
              <a:rPr lang="fr-FR" dirty="0"/>
              <a:t> a new job </a:t>
            </a:r>
            <a:r>
              <a:rPr lang="fr-FR" dirty="0" err="1"/>
              <a:t>offer</a:t>
            </a:r>
            <a:r>
              <a:rPr lang="fr-FR" dirty="0"/>
              <a:t>, </a:t>
            </a:r>
            <a:r>
              <a:rPr lang="fr-FR" dirty="0" err="1"/>
              <a:t>we</a:t>
            </a:r>
            <a:r>
              <a:rPr lang="fr-FR" dirty="0"/>
              <a:t> </a:t>
            </a:r>
            <a:r>
              <a:rPr lang="fr-FR" dirty="0" err="1"/>
              <a:t>will</a:t>
            </a:r>
            <a:r>
              <a:rPr lang="fr-FR" dirty="0"/>
              <a:t> </a:t>
            </a:r>
            <a:r>
              <a:rPr lang="fr-FR" dirty="0" err="1"/>
              <a:t>consider</a:t>
            </a:r>
            <a:r>
              <a:rPr lang="fr-FR" dirty="0"/>
              <a:t> </a:t>
            </a:r>
            <a:r>
              <a:rPr lang="fr-FR" dirty="0" err="1"/>
              <a:t>everything</a:t>
            </a:r>
            <a:r>
              <a:rPr lang="fr-FR" dirty="0"/>
              <a:t> about the new </a:t>
            </a:r>
            <a:r>
              <a:rPr lang="fr-FR" dirty="0" err="1"/>
              <a:t>offer</a:t>
            </a:r>
            <a:r>
              <a:rPr lang="fr-FR" dirty="0"/>
              <a:t> and </a:t>
            </a:r>
            <a:r>
              <a:rPr lang="fr-FR" dirty="0" err="1"/>
              <a:t>our</a:t>
            </a:r>
            <a:r>
              <a:rPr lang="fr-FR" dirty="0"/>
              <a:t> </a:t>
            </a:r>
            <a:r>
              <a:rPr lang="fr-FR" dirty="0" err="1"/>
              <a:t>past</a:t>
            </a:r>
            <a:r>
              <a:rPr lang="fr-FR" dirty="0"/>
              <a:t> </a:t>
            </a:r>
            <a:r>
              <a:rPr lang="fr-FR" dirty="0" err="1"/>
              <a:t>experience</a:t>
            </a:r>
            <a:r>
              <a:rPr lang="fr-FR" dirty="0"/>
              <a:t>, in </a:t>
            </a:r>
            <a:r>
              <a:rPr lang="fr-FR" dirty="0" err="1"/>
              <a:t>order</a:t>
            </a:r>
            <a:r>
              <a:rPr lang="fr-FR" dirty="0"/>
              <a:t> to </a:t>
            </a:r>
            <a:r>
              <a:rPr lang="fr-FR" dirty="0" err="1"/>
              <a:t>make</a:t>
            </a:r>
            <a:r>
              <a:rPr lang="fr-FR" dirty="0"/>
              <a:t> </a:t>
            </a:r>
            <a:r>
              <a:rPr lang="fr-FR" dirty="0" err="1"/>
              <a:t>our</a:t>
            </a:r>
            <a:r>
              <a:rPr lang="fr-FR" dirty="0"/>
              <a:t> </a:t>
            </a:r>
            <a:r>
              <a:rPr lang="fr-FR" dirty="0" err="1"/>
              <a:t>decision</a:t>
            </a:r>
            <a:r>
              <a:rPr lang="fr-FR" dirty="0"/>
              <a:t>.</a:t>
            </a:r>
          </a:p>
          <a:p>
            <a:r>
              <a:rPr lang="fr-FR" dirty="0" err="1"/>
              <a:t>Does</a:t>
            </a:r>
            <a:r>
              <a:rPr lang="fr-FR" dirty="0"/>
              <a:t> </a:t>
            </a:r>
            <a:r>
              <a:rPr lang="fr-FR" dirty="0" err="1"/>
              <a:t>it</a:t>
            </a:r>
            <a:r>
              <a:rPr lang="fr-FR" dirty="0"/>
              <a:t> </a:t>
            </a:r>
            <a:r>
              <a:rPr lang="fr-FR" dirty="0" err="1"/>
              <a:t>offer</a:t>
            </a:r>
            <a:r>
              <a:rPr lang="fr-FR" dirty="0"/>
              <a:t> a good </a:t>
            </a:r>
            <a:r>
              <a:rPr lang="fr-FR" dirty="0" err="1"/>
              <a:t>salary</a:t>
            </a:r>
            <a:r>
              <a:rPr lang="fr-FR" dirty="0"/>
              <a:t>?</a:t>
            </a:r>
          </a:p>
          <a:p>
            <a:r>
              <a:rPr lang="fr-FR" dirty="0" err="1"/>
              <a:t>What</a:t>
            </a:r>
            <a:r>
              <a:rPr lang="fr-FR" dirty="0"/>
              <a:t> are the office timings?</a:t>
            </a:r>
          </a:p>
          <a:p>
            <a:r>
              <a:rPr lang="fr-FR" dirty="0" err="1"/>
              <a:t>What</a:t>
            </a:r>
            <a:r>
              <a:rPr lang="fr-FR" dirty="0"/>
              <a:t> are the </a:t>
            </a:r>
            <a:r>
              <a:rPr lang="fr-FR" dirty="0" err="1"/>
              <a:t>reviews</a:t>
            </a:r>
            <a:r>
              <a:rPr lang="fr-FR" dirty="0"/>
              <a:t> about </a:t>
            </a:r>
            <a:r>
              <a:rPr lang="fr-FR" dirty="0" err="1"/>
              <a:t>this</a:t>
            </a:r>
            <a:r>
              <a:rPr lang="fr-FR" dirty="0"/>
              <a:t> </a:t>
            </a:r>
            <a:r>
              <a:rPr lang="fr-FR" dirty="0" err="1"/>
              <a:t>company</a:t>
            </a:r>
            <a:r>
              <a:rPr lang="fr-FR" dirty="0"/>
              <a:t>?</a:t>
            </a:r>
          </a:p>
          <a:p>
            <a:r>
              <a:rPr lang="fr-FR" dirty="0"/>
              <a:t>….</a:t>
            </a:r>
          </a:p>
          <a:p>
            <a:r>
              <a:rPr lang="fr-FR" dirty="0"/>
              <a:t>It </a:t>
            </a:r>
            <a:r>
              <a:rPr lang="fr-FR" dirty="0" err="1"/>
              <a:t>will</a:t>
            </a:r>
            <a:r>
              <a:rPr lang="fr-FR" dirty="0"/>
              <a:t> </a:t>
            </a:r>
            <a:r>
              <a:rPr lang="fr-FR" dirty="0" err="1"/>
              <a:t>vary</a:t>
            </a:r>
            <a:r>
              <a:rPr lang="fr-FR" dirty="0"/>
              <a:t> </a:t>
            </a:r>
            <a:r>
              <a:rPr lang="fr-FR" dirty="0" err="1"/>
              <a:t>from</a:t>
            </a:r>
            <a:r>
              <a:rPr lang="fr-FR" dirty="0"/>
              <a:t> </a:t>
            </a:r>
            <a:r>
              <a:rPr lang="fr-FR" dirty="0" err="1"/>
              <a:t>person</a:t>
            </a:r>
            <a:r>
              <a:rPr lang="fr-FR" dirty="0"/>
              <a:t> to </a:t>
            </a:r>
            <a:r>
              <a:rPr lang="fr-FR" dirty="0" err="1"/>
              <a:t>person</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73B147F2-D7B6-C746-BD74-6B8BD4FF7EB0}" type="slidenum">
              <a:rPr lang="fr-FR" smtClean="0"/>
              <a:t>19</a:t>
            </a:fld>
            <a:endParaRPr lang="fr-FR"/>
          </a:p>
        </p:txBody>
      </p:sp>
    </p:spTree>
    <p:extLst>
      <p:ext uri="{BB962C8B-B14F-4D97-AF65-F5344CB8AC3E}">
        <p14:creationId xmlns:p14="http://schemas.microsoft.com/office/powerpoint/2010/main" val="98811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computer is an </a:t>
            </a:r>
            <a:r>
              <a:rPr lang="en-US" b="1" dirty="0"/>
              <a:t>information processor</a:t>
            </a:r>
            <a:r>
              <a:rPr lang="en-US" dirty="0"/>
              <a:t>: it takes in raw information (or </a:t>
            </a:r>
            <a:r>
              <a:rPr lang="en-US" b="1" dirty="0"/>
              <a:t>data</a:t>
            </a:r>
            <a:r>
              <a:rPr lang="en-US" dirty="0"/>
              <a:t>) at one end, stores it until it's ready to work on it, chews and crunches it for a bit, then spits out the results at the other end. All these processes have a name. Taking in information is called </a:t>
            </a:r>
            <a:r>
              <a:rPr lang="en-US" b="1" dirty="0"/>
              <a:t>input</a:t>
            </a:r>
            <a:r>
              <a:rPr lang="en-US" dirty="0"/>
              <a:t>, storing information is better known as </a:t>
            </a:r>
            <a:r>
              <a:rPr lang="en-US" b="1" dirty="0"/>
              <a:t>memory</a:t>
            </a:r>
            <a:r>
              <a:rPr lang="en-US" dirty="0"/>
              <a:t> (or storage), chewing information is also known as </a:t>
            </a:r>
            <a:r>
              <a:rPr lang="en-US" b="1" dirty="0"/>
              <a:t>processing</a:t>
            </a:r>
            <a:r>
              <a:rPr lang="en-US" dirty="0"/>
              <a:t>, and spitting out results is called </a:t>
            </a:r>
            <a:r>
              <a:rPr lang="en-US" b="1" dirty="0"/>
              <a:t>output</a:t>
            </a:r>
            <a:r>
              <a:rPr lang="en-US" dirty="0"/>
              <a:t>.</a:t>
            </a:r>
          </a:p>
          <a:p>
            <a:r>
              <a:rPr lang="en-US" dirty="0"/>
              <a:t>But in order to process the information it needs the “step-by-step” instructions given in an unambiguous manner.</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73B147F2-D7B6-C746-BD74-6B8BD4FF7EB0}" type="slidenum">
              <a:rPr lang="fr-FR" smtClean="0"/>
              <a:t>20</a:t>
            </a:fld>
            <a:endParaRPr lang="fr-FR"/>
          </a:p>
        </p:txBody>
      </p:sp>
    </p:spTree>
    <p:extLst>
      <p:ext uri="{BB962C8B-B14F-4D97-AF65-F5344CB8AC3E}">
        <p14:creationId xmlns:p14="http://schemas.microsoft.com/office/powerpoint/2010/main" val="988112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AI refers to the simulation of human intelligence in machines that are programmed to think like humans and mimic their actions.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From SIRI to self-driving cars, AI is progressing rapidly. While science fiction often portrays AI as robots with human-like characteristics, AI can encompass anything from Google’s search algorithms to autonomous weapons.</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And the</a:t>
            </a:r>
            <a:r>
              <a:rPr lang="en-US" sz="1400" b="0" i="0" kern="1200" baseline="0" dirty="0">
                <a:solidFill>
                  <a:schemeClr val="tx1"/>
                </a:solidFill>
                <a:effectLst/>
                <a:latin typeface="+mn-lt"/>
                <a:ea typeface="+mn-ea"/>
                <a:cs typeface="+mn-cs"/>
              </a:rPr>
              <a:t> computer does not get bored like us, humans.</a:t>
            </a:r>
            <a:endParaRPr lang="en-US" sz="14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The ideal characteristic of AI is its ability to rationalize and take actions that have the best chance of achieving a specific goal.</a:t>
            </a:r>
            <a:endParaRPr lang="fr-FR" sz="1400" dirty="0"/>
          </a:p>
        </p:txBody>
      </p:sp>
      <p:sp>
        <p:nvSpPr>
          <p:cNvPr id="4" name="Espace réservé du numéro de diapositive 3"/>
          <p:cNvSpPr>
            <a:spLocks noGrp="1"/>
          </p:cNvSpPr>
          <p:nvPr>
            <p:ph type="sldNum" sz="quarter" idx="10"/>
          </p:nvPr>
        </p:nvSpPr>
        <p:spPr/>
        <p:txBody>
          <a:bodyPr/>
          <a:lstStyle/>
          <a:p>
            <a:fld id="{73B147F2-D7B6-C746-BD74-6B8BD4FF7EB0}" type="slidenum">
              <a:rPr lang="fr-FR" smtClean="0"/>
              <a:t>21</a:t>
            </a:fld>
            <a:endParaRPr lang="fr-FR"/>
          </a:p>
        </p:txBody>
      </p:sp>
    </p:spTree>
    <p:extLst>
      <p:ext uri="{BB962C8B-B14F-4D97-AF65-F5344CB8AC3E}">
        <p14:creationId xmlns:p14="http://schemas.microsoft.com/office/powerpoint/2010/main" val="98811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latin typeface="+mn-lt"/>
                <a:ea typeface="+mn-ea"/>
                <a:cs typeface="+mn-cs"/>
              </a:rPr>
              <a:t>are </a:t>
            </a:r>
            <a:r>
              <a:rPr lang="fr-FR" sz="1200" kern="1200" dirty="0" err="1">
                <a:solidFill>
                  <a:schemeClr val="tx1"/>
                </a:solidFill>
                <a:latin typeface="+mn-lt"/>
                <a:ea typeface="+mn-ea"/>
                <a:cs typeface="+mn-cs"/>
              </a:rPr>
              <a:t>that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can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handle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very</a:t>
            </a:r>
            <a:r>
              <a:rPr lang="fr-FR" sz="1200" kern="1200" dirty="0">
                <a:solidFill>
                  <a:schemeClr val="tx1"/>
                </a:solidFill>
                <a:latin typeface="+mn-lt"/>
                <a:ea typeface="+mn-ea"/>
                <a:cs typeface="+mn-cs"/>
              </a:rPr>
              <a:t> large </a:t>
            </a:r>
            <a:r>
              <a:rPr lang="fr-FR" sz="1200" kern="1200" dirty="0" err="1">
                <a:solidFill>
                  <a:schemeClr val="tx1"/>
                </a:solidFill>
                <a:latin typeface="+mn-lt"/>
                <a:ea typeface="+mn-ea"/>
                <a:cs typeface="+mn-cs"/>
              </a:rPr>
              <a:t>amounts</a:t>
            </a:r>
            <a:r>
              <a:rPr lang="fr-FR" sz="1200" kern="1200" dirty="0">
                <a:solidFill>
                  <a:schemeClr val="tx1"/>
                </a:solidFill>
                <a:latin typeface="+mn-lt"/>
                <a:ea typeface="+mn-ea"/>
                <a:cs typeface="+mn-cs"/>
              </a:rPr>
              <a:t> of data and </a:t>
            </a:r>
            <a:r>
              <a:rPr lang="fr-FR" sz="1200" kern="1200" dirty="0" err="1">
                <a:solidFill>
                  <a:schemeClr val="tx1"/>
                </a:solidFill>
                <a:latin typeface="+mn-lt"/>
                <a:ea typeface="+mn-ea"/>
                <a:cs typeface="+mn-cs"/>
              </a:rPr>
              <a:t>keep</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scaling</a:t>
            </a:r>
            <a:r>
              <a:rPr lang="fr-FR" sz="1200" kern="1200" dirty="0">
                <a:solidFill>
                  <a:schemeClr val="tx1"/>
                </a:solidFill>
                <a:latin typeface="+mn-lt"/>
                <a:ea typeface="+mn-ea"/>
                <a:cs typeface="+mn-cs"/>
              </a:rPr>
              <a:t> to </a:t>
            </a:r>
            <a:r>
              <a:rPr lang="fr-FR" sz="1200" kern="1200" dirty="0" err="1">
                <a:solidFill>
                  <a:schemeClr val="tx1"/>
                </a:solidFill>
                <a:latin typeface="+mn-lt"/>
                <a:ea typeface="+mn-ea"/>
                <a:cs typeface="+mn-cs"/>
              </a:rPr>
              <a:t>keep</a:t>
            </a:r>
            <a:r>
              <a:rPr lang="fr-FR" sz="1200" kern="1200" dirty="0">
                <a:solidFill>
                  <a:schemeClr val="tx1"/>
                </a:solidFill>
                <a:latin typeface="+mn-lt"/>
                <a:ea typeface="+mn-ea"/>
                <a:cs typeface="+mn-cs"/>
              </a:rPr>
              <a:t> up </a:t>
            </a:r>
            <a:r>
              <a:rPr lang="fr-FR" sz="1200" kern="1200" dirty="0" err="1">
                <a:solidFill>
                  <a:schemeClr val="tx1"/>
                </a:solidFill>
                <a:latin typeface="+mn-lt"/>
                <a:ea typeface="+mn-ea"/>
                <a:cs typeface="+mn-cs"/>
              </a:rPr>
              <a:t>with</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growth</a:t>
            </a:r>
            <a:r>
              <a:rPr lang="fr-FR" sz="1200" kern="1200" dirty="0">
                <a:solidFill>
                  <a:schemeClr val="tx1"/>
                </a:solidFill>
                <a:latin typeface="+mn-lt"/>
                <a:ea typeface="+mn-ea"/>
                <a:cs typeface="+mn-cs"/>
              </a:rPr>
              <a:t>, and </a:t>
            </a:r>
            <a:r>
              <a:rPr lang="fr-FR" sz="1200" kern="1200" dirty="0" err="1">
                <a:solidFill>
                  <a:schemeClr val="tx1"/>
                </a:solidFill>
                <a:latin typeface="+mn-lt"/>
                <a:ea typeface="+mn-ea"/>
                <a:cs typeface="+mn-cs"/>
              </a:rPr>
              <a:t>that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can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provide</a:t>
            </a:r>
            <a:r>
              <a:rPr lang="fr-FR" sz="1200" kern="1200" dirty="0">
                <a:solidFill>
                  <a:schemeClr val="tx1"/>
                </a:solidFill>
                <a:latin typeface="+mn-lt"/>
                <a:ea typeface="+mn-ea"/>
                <a:cs typeface="+mn-cs"/>
              </a:rPr>
              <a:t> the </a:t>
            </a:r>
            <a:r>
              <a:rPr lang="fr-FR" sz="1200" u="sng" kern="1200" dirty="0">
                <a:solidFill>
                  <a:schemeClr val="tx1"/>
                </a:solidFill>
                <a:latin typeface="+mn-lt"/>
                <a:ea typeface="+mn-ea"/>
                <a:cs typeface="+mn-cs"/>
                <a:hlinkClick r:id="rId3"/>
              </a:rPr>
              <a:t>input/output operations per second (IOPS) necessary to deliver data to analytics tools.</a:t>
            </a:r>
            <a:endParaRPr lang="fr-FR" dirty="0"/>
          </a:p>
        </p:txBody>
      </p:sp>
      <p:sp>
        <p:nvSpPr>
          <p:cNvPr id="4" name="Espace réservé du numéro de diapositive 3"/>
          <p:cNvSpPr>
            <a:spLocks noGrp="1"/>
          </p:cNvSpPr>
          <p:nvPr>
            <p:ph type="sldNum" sz="quarter" idx="10"/>
          </p:nvPr>
        </p:nvSpPr>
        <p:spPr/>
        <p:txBody>
          <a:bodyPr/>
          <a:lstStyle/>
          <a:p>
            <a:fld id="{73B147F2-D7B6-C746-BD74-6B8BD4FF7EB0}" type="slidenum">
              <a:rPr lang="fr-FR" smtClean="0"/>
              <a:t>22</a:t>
            </a:fld>
            <a:endParaRPr lang="fr-FR"/>
          </a:p>
        </p:txBody>
      </p:sp>
    </p:spTree>
    <p:extLst>
      <p:ext uri="{BB962C8B-B14F-4D97-AF65-F5344CB8AC3E}">
        <p14:creationId xmlns:p14="http://schemas.microsoft.com/office/powerpoint/2010/main" val="988112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kern="1200" dirty="0">
                <a:solidFill>
                  <a:schemeClr val="tx1"/>
                </a:solidFill>
                <a:effectLst/>
                <a:latin typeface="+mn-lt"/>
                <a:ea typeface="+mn-ea"/>
                <a:cs typeface="+mn-cs"/>
              </a:rPr>
              <a:t>We feed algorithms, which are sets of rules/instructions used to help computers perform problem-solving operations, large volumes of data from which to learn. Generally, the more data a machine learning algorithm is provided the more accurate it becomes.</a:t>
            </a:r>
          </a:p>
          <a:p>
            <a:endParaRPr lang="fr-FR" dirty="0"/>
          </a:p>
        </p:txBody>
      </p:sp>
      <p:sp>
        <p:nvSpPr>
          <p:cNvPr id="4" name="Espace réservé du numéro de diapositive 3"/>
          <p:cNvSpPr>
            <a:spLocks noGrp="1"/>
          </p:cNvSpPr>
          <p:nvPr>
            <p:ph type="sldNum" sz="quarter" idx="10"/>
          </p:nvPr>
        </p:nvSpPr>
        <p:spPr/>
        <p:txBody>
          <a:bodyPr/>
          <a:lstStyle/>
          <a:p>
            <a:fld id="{73B147F2-D7B6-C746-BD74-6B8BD4FF7EB0}" type="slidenum">
              <a:rPr lang="fr-FR" smtClean="0"/>
              <a:t>23</a:t>
            </a:fld>
            <a:endParaRPr lang="fr-FR"/>
          </a:p>
        </p:txBody>
      </p:sp>
    </p:spTree>
    <p:extLst>
      <p:ext uri="{BB962C8B-B14F-4D97-AF65-F5344CB8AC3E}">
        <p14:creationId xmlns:p14="http://schemas.microsoft.com/office/powerpoint/2010/main" val="98811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24</a:t>
            </a:fld>
            <a:endParaRPr lang="en-US" dirty="0"/>
          </a:p>
        </p:txBody>
      </p:sp>
    </p:spTree>
    <p:extLst>
      <p:ext uri="{BB962C8B-B14F-4D97-AF65-F5344CB8AC3E}">
        <p14:creationId xmlns:p14="http://schemas.microsoft.com/office/powerpoint/2010/main" val="252955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Genome annotation aims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construct an annotation of the genome, which is to</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identify all functional elements in the genome, </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group them into element classes such as coding genes, non­coding genes and regulatory modules, and </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characterize the classes by some concrete features such as sequence patterns.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transcription start site</a:t>
            </a:r>
            <a:r>
              <a:rPr lang="en-US" sz="1200" kern="1200" dirty="0">
                <a:solidFill>
                  <a:schemeClr val="tx1"/>
                </a:solidFill>
                <a:effectLst/>
                <a:latin typeface="+mn-lt"/>
                <a:ea typeface="+mn-ea"/>
                <a:cs typeface="+mn-cs"/>
              </a:rPr>
              <a:t> is the location where </a:t>
            </a:r>
            <a:r>
              <a:rPr lang="en-US" sz="1200" b="1" kern="1200" dirty="0">
                <a:solidFill>
                  <a:schemeClr val="tx1"/>
                </a:solidFill>
                <a:effectLst/>
                <a:latin typeface="+mn-lt"/>
                <a:ea typeface="+mn-ea"/>
                <a:cs typeface="+mn-cs"/>
              </a:rPr>
              <a:t>transcription starts</a:t>
            </a:r>
            <a:r>
              <a:rPr lang="en-US" sz="1200" kern="1200" dirty="0">
                <a:solidFill>
                  <a:schemeClr val="tx1"/>
                </a:solidFill>
                <a:effectLst/>
                <a:latin typeface="+mn-lt"/>
                <a:ea typeface="+mn-ea"/>
                <a:cs typeface="+mn-cs"/>
              </a:rPr>
              <a:t> at the 5'-end of a gene sequence.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genetics, a </a:t>
            </a:r>
            <a:r>
              <a:rPr lang="en-US" sz="1200" b="1" kern="1200" dirty="0">
                <a:solidFill>
                  <a:schemeClr val="tx1"/>
                </a:solidFill>
                <a:effectLst/>
                <a:latin typeface="+mn-lt"/>
                <a:ea typeface="+mn-ea"/>
                <a:cs typeface="+mn-cs"/>
              </a:rPr>
              <a:t>promoter</a:t>
            </a:r>
            <a:r>
              <a:rPr lang="en-US" sz="1200" kern="1200" dirty="0">
                <a:solidFill>
                  <a:schemeClr val="tx1"/>
                </a:solidFill>
                <a:effectLst/>
                <a:latin typeface="+mn-lt"/>
                <a:ea typeface="+mn-ea"/>
                <a:cs typeface="+mn-cs"/>
              </a:rPr>
              <a:t> is a region of DNA that initiates transcription of a particular gene.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7352C5-FD4E-614D-93D3-AEB60AD4357C}" type="slidenum">
              <a:rPr lang="en-US" smtClean="0"/>
              <a:t>25</a:t>
            </a:fld>
            <a:endParaRPr lang="en-US"/>
          </a:p>
        </p:txBody>
      </p:sp>
    </p:spTree>
    <p:extLst>
      <p:ext uri="{BB962C8B-B14F-4D97-AF65-F5344CB8AC3E}">
        <p14:creationId xmlns:p14="http://schemas.microsoft.com/office/powerpoint/2010/main" val="192624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Genome annotation aims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construct an annotation of the genome, which is to</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identify all functional elements in the genome, </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group them into element classes such as coding genes, non­coding genes and regulatory modules, and </a:t>
            </a:r>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characterize the classes by some concrete features such as sequence patterns. </a:t>
            </a:r>
            <a:endParaRPr lang="en-US" dirty="0"/>
          </a:p>
          <a:p>
            <a:endParaRPr lang="en-US" dirty="0"/>
          </a:p>
        </p:txBody>
      </p:sp>
      <p:sp>
        <p:nvSpPr>
          <p:cNvPr id="4" name="Slide Number Placeholder 3"/>
          <p:cNvSpPr>
            <a:spLocks noGrp="1"/>
          </p:cNvSpPr>
          <p:nvPr>
            <p:ph type="sldNum" sz="quarter" idx="10"/>
          </p:nvPr>
        </p:nvSpPr>
        <p:spPr/>
        <p:txBody>
          <a:bodyPr/>
          <a:lstStyle/>
          <a:p>
            <a:fld id="{7C7352C5-FD4E-614D-93D3-AEB60AD4357C}" type="slidenum">
              <a:rPr lang="en-US" smtClean="0"/>
              <a:t>26</a:t>
            </a:fld>
            <a:endParaRPr lang="en-US"/>
          </a:p>
        </p:txBody>
      </p:sp>
    </p:spTree>
    <p:extLst>
      <p:ext uri="{BB962C8B-B14F-4D97-AF65-F5344CB8AC3E}">
        <p14:creationId xmlns:p14="http://schemas.microsoft.com/office/powerpoint/2010/main" val="1926248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Assumes a number of subgroups in the data and then assigns each observation to one of the subgroup</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40</a:t>
            </a:fld>
            <a:endParaRPr lang="en-US" dirty="0"/>
          </a:p>
        </p:txBody>
      </p:sp>
    </p:spTree>
    <p:extLst>
      <p:ext uri="{BB962C8B-B14F-4D97-AF65-F5344CB8AC3E}">
        <p14:creationId xmlns:p14="http://schemas.microsoft.com/office/powerpoint/2010/main" val="260369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Assumes a number of subgroups in the data and then assigns each observation to one of the subgroup</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41</a:t>
            </a:fld>
            <a:endParaRPr lang="en-US" dirty="0"/>
          </a:p>
        </p:txBody>
      </p:sp>
    </p:spTree>
    <p:extLst>
      <p:ext uri="{BB962C8B-B14F-4D97-AF65-F5344CB8AC3E}">
        <p14:creationId xmlns:p14="http://schemas.microsoft.com/office/powerpoint/2010/main" val="222082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DF6A5D4-497F-3D45-8B08-47ABD52B3240}" type="slidenum">
              <a:rPr lang="fr-FR" smtClean="0"/>
              <a:t>9</a:t>
            </a:fld>
            <a:endParaRPr lang="fr-FR"/>
          </a:p>
        </p:txBody>
      </p:sp>
    </p:spTree>
    <p:extLst>
      <p:ext uri="{BB962C8B-B14F-4D97-AF65-F5344CB8AC3E}">
        <p14:creationId xmlns:p14="http://schemas.microsoft.com/office/powerpoint/2010/main" val="3514449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assume we have data from 2 features and we know originally</a:t>
            </a:r>
            <a:r>
              <a:rPr lang="en-US" baseline="0" dirty="0"/>
              <a:t> that they are in 2 groups.</a:t>
            </a:r>
            <a:endParaRPr lang="en-US" dirty="0"/>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42</a:t>
            </a:fld>
            <a:endParaRPr lang="en-US" dirty="0"/>
          </a:p>
        </p:txBody>
      </p:sp>
    </p:spTree>
    <p:extLst>
      <p:ext uri="{BB962C8B-B14F-4D97-AF65-F5344CB8AC3E}">
        <p14:creationId xmlns:p14="http://schemas.microsoft.com/office/powerpoint/2010/main" val="3260042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K-means initially assigns each</a:t>
            </a:r>
            <a:r>
              <a:rPr lang="en-US" baseline="0" dirty="0"/>
              <a:t> point to one of two clusters.</a:t>
            </a:r>
            <a:endParaRPr lang="en-US" dirty="0"/>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43</a:t>
            </a:fld>
            <a:endParaRPr lang="en-US" dirty="0"/>
          </a:p>
        </p:txBody>
      </p:sp>
    </p:spTree>
    <p:extLst>
      <p:ext uri="{BB962C8B-B14F-4D97-AF65-F5344CB8AC3E}">
        <p14:creationId xmlns:p14="http://schemas.microsoft.com/office/powerpoint/2010/main" val="3316259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centers of each subgroup is calculated</a:t>
            </a:r>
            <a:r>
              <a:rPr lang="en-US" baseline="0" dirty="0"/>
              <a:t> as the average position of all the points in that group.</a:t>
            </a:r>
            <a:endParaRPr lang="en-US" dirty="0"/>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44</a:t>
            </a:fld>
            <a:endParaRPr lang="en-US" dirty="0"/>
          </a:p>
        </p:txBody>
      </p:sp>
    </p:spTree>
    <p:extLst>
      <p:ext uri="{BB962C8B-B14F-4D97-AF65-F5344CB8AC3E}">
        <p14:creationId xmlns:p14="http://schemas.microsoft.com/office/powerpoint/2010/main" val="317382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points closest to the solid blue</a:t>
            </a:r>
            <a:r>
              <a:rPr lang="en-US" baseline="0" dirty="0"/>
              <a:t> triangle are assigned to the corresponding cluster while those close to the solid green circle are assigned to the other cluster.</a:t>
            </a:r>
            <a:endParaRPr lang="en-US" dirty="0"/>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45</a:t>
            </a:fld>
            <a:endParaRPr lang="en-US" dirty="0"/>
          </a:p>
        </p:txBody>
      </p:sp>
    </p:spTree>
    <p:extLst>
      <p:ext uri="{BB962C8B-B14F-4D97-AF65-F5344CB8AC3E}">
        <p14:creationId xmlns:p14="http://schemas.microsoft.com/office/powerpoint/2010/main" val="2641115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completes one iteration of the algorithm. The algorithm will stop when no point changes re-assignment; from the previous</a:t>
            </a:r>
            <a:r>
              <a:rPr lang="en-US" baseline="0" dirty="0"/>
              <a:t> step we see that many points change cluster as initially they were allocated randomly.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New cluster centers are calculated and each observation reassigned to the cluster of the nearest center.</a:t>
            </a:r>
            <a:endParaRPr lang="en-US" dirty="0"/>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46</a:t>
            </a:fld>
            <a:endParaRPr lang="en-US" dirty="0"/>
          </a:p>
        </p:txBody>
      </p:sp>
    </p:spTree>
    <p:extLst>
      <p:ext uri="{BB962C8B-B14F-4D97-AF65-F5344CB8AC3E}">
        <p14:creationId xmlns:p14="http://schemas.microsoft.com/office/powerpoint/2010/main" val="481534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iterations 3 and 4 some points still change cluster.</a:t>
            </a:r>
          </a:p>
        </p:txBody>
      </p:sp>
      <p:sp>
        <p:nvSpPr>
          <p:cNvPr id="4" name="Slide Number Placeholder 3"/>
          <p:cNvSpPr>
            <a:spLocks noGrp="1"/>
          </p:cNvSpPr>
          <p:nvPr>
            <p:ph type="sldNum" sz="quarter" idx="10"/>
          </p:nvPr>
        </p:nvSpPr>
        <p:spPr/>
        <p:txBody>
          <a:bodyPr/>
          <a:lstStyle/>
          <a:p>
            <a:fld id="{4B725628-3A68-42F4-BA86-981817953149}" type="slidenum">
              <a:rPr lang="en-US" smtClean="0"/>
              <a:t>47</a:t>
            </a:fld>
            <a:endParaRPr lang="en-US" dirty="0"/>
          </a:p>
        </p:txBody>
      </p:sp>
    </p:spTree>
    <p:extLst>
      <p:ext uri="{BB962C8B-B14F-4D97-AF65-F5344CB8AC3E}">
        <p14:creationId xmlns:p14="http://schemas.microsoft.com/office/powerpoint/2010/main" val="335037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after iteration</a:t>
            </a:r>
            <a:r>
              <a:rPr lang="en-US" baseline="0" dirty="0"/>
              <a:t> 5 no point change cluster, then the algorithm completes.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Final iteration shows cluster assignment for each observation and cluster 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other stopping conditions that can be specified, such as stopping after some number of iterations or the cluster centers move less than some distance.</a:t>
            </a:r>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48</a:t>
            </a:fld>
            <a:endParaRPr lang="en-US" dirty="0"/>
          </a:p>
        </p:txBody>
      </p:sp>
    </p:spTree>
    <p:extLst>
      <p:ext uri="{BB962C8B-B14F-4D97-AF65-F5344CB8AC3E}">
        <p14:creationId xmlns:p14="http://schemas.microsoft.com/office/powerpoint/2010/main" val="1609143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49</a:t>
            </a:fld>
            <a:endParaRPr lang="en-US" dirty="0"/>
          </a:p>
        </p:txBody>
      </p:sp>
    </p:spTree>
    <p:extLst>
      <p:ext uri="{BB962C8B-B14F-4D97-AF65-F5344CB8AC3E}">
        <p14:creationId xmlns:p14="http://schemas.microsoft.com/office/powerpoint/2010/main" val="357028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Fundamentally, classification is about predicting a label and regression is about predicting a quantity.</a:t>
            </a:r>
          </a:p>
          <a:p>
            <a:endParaRPr lang="en-US" dirty="0"/>
          </a:p>
          <a:p>
            <a:r>
              <a:rPr lang="en-US" dirty="0"/>
              <a:t>Classification predictive modeling is the task of approximating a mapping function (f) from input variables (X) to discrete output variables (y).</a:t>
            </a:r>
          </a:p>
          <a:p>
            <a:endParaRPr lang="en-US" dirty="0"/>
          </a:p>
          <a:p>
            <a:r>
              <a:rPr lang="en-US" dirty="0"/>
              <a:t>Regression predictive modeling is the task of approximating a mapping function (f) from input variables (X) to a continuous output variable (y).</a:t>
            </a:r>
          </a:p>
        </p:txBody>
      </p:sp>
      <p:sp>
        <p:nvSpPr>
          <p:cNvPr id="4" name="Slide Number Placeholder 3"/>
          <p:cNvSpPr>
            <a:spLocks noGrp="1"/>
          </p:cNvSpPr>
          <p:nvPr>
            <p:ph type="sldNum" sz="quarter" idx="10"/>
          </p:nvPr>
        </p:nvSpPr>
        <p:spPr/>
        <p:txBody>
          <a:bodyPr/>
          <a:lstStyle/>
          <a:p>
            <a:fld id="{4B725628-3A68-42F4-BA86-981817953149}" type="slidenum">
              <a:rPr lang="en-US" smtClean="0"/>
              <a:t>59</a:t>
            </a:fld>
            <a:endParaRPr lang="en-US" dirty="0"/>
          </a:p>
        </p:txBody>
      </p:sp>
    </p:spTree>
    <p:extLst>
      <p:ext uri="{BB962C8B-B14F-4D97-AF65-F5344CB8AC3E}">
        <p14:creationId xmlns:p14="http://schemas.microsoft.com/office/powerpoint/2010/main" val="3124425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Both</a:t>
            </a:r>
            <a:r>
              <a:rPr lang="fr-FR" dirty="0"/>
              <a:t> are </a:t>
            </a:r>
            <a:r>
              <a:rPr lang="fr-FR" dirty="0" err="1"/>
              <a:t>supervised</a:t>
            </a:r>
            <a:r>
              <a:rPr lang="fr-FR" dirty="0"/>
              <a:t> </a:t>
            </a:r>
            <a:r>
              <a:rPr lang="fr-FR" dirty="0" err="1"/>
              <a:t>learning</a:t>
            </a:r>
            <a:r>
              <a:rPr lang="fr-FR" dirty="0"/>
              <a:t> </a:t>
            </a:r>
            <a:r>
              <a:rPr lang="fr-FR" dirty="0" err="1"/>
              <a:t>problems</a:t>
            </a:r>
            <a:endParaRPr lang="fr-FR" dirty="0"/>
          </a:p>
          <a:p>
            <a:r>
              <a:rPr lang="fr-FR" dirty="0" err="1"/>
              <a:t>Regression</a:t>
            </a:r>
            <a:r>
              <a:rPr lang="fr-FR" dirty="0"/>
              <a:t> </a:t>
            </a:r>
            <a:r>
              <a:rPr lang="fr-FR" dirty="0" err="1"/>
              <a:t>used</a:t>
            </a:r>
            <a:r>
              <a:rPr lang="fr-FR" dirty="0"/>
              <a:t> </a:t>
            </a:r>
            <a:r>
              <a:rPr lang="fr-FR" dirty="0" err="1"/>
              <a:t>where</a:t>
            </a:r>
            <a:r>
              <a:rPr lang="fr-FR" dirty="0"/>
              <a:t> the value </a:t>
            </a:r>
            <a:r>
              <a:rPr lang="fr-FR" dirty="0" err="1"/>
              <a:t>being</a:t>
            </a:r>
            <a:r>
              <a:rPr lang="fr-FR" dirty="0"/>
              <a:t> </a:t>
            </a:r>
            <a:r>
              <a:rPr lang="fr-FR" dirty="0" err="1"/>
              <a:t>predicted</a:t>
            </a:r>
            <a:r>
              <a:rPr lang="fr-FR" dirty="0"/>
              <a:t> </a:t>
            </a:r>
            <a:r>
              <a:rPr lang="fr-FR" dirty="0" err="1"/>
              <a:t>falls</a:t>
            </a:r>
            <a:r>
              <a:rPr lang="fr-FR" dirty="0"/>
              <a:t> </a:t>
            </a:r>
            <a:r>
              <a:rPr lang="fr-FR" dirty="0" err="1"/>
              <a:t>somewhere</a:t>
            </a:r>
            <a:r>
              <a:rPr lang="fr-FR" dirty="0"/>
              <a:t> on a </a:t>
            </a:r>
            <a:r>
              <a:rPr lang="fr-FR" dirty="0" err="1"/>
              <a:t>continous</a:t>
            </a:r>
            <a:r>
              <a:rPr lang="fr-FR" dirty="0"/>
              <a:t> real </a:t>
            </a:r>
            <a:r>
              <a:rPr lang="fr-FR" dirty="0" err="1"/>
              <a:t>number</a:t>
            </a:r>
            <a:r>
              <a:rPr lang="fr-FR" dirty="0"/>
              <a:t> range</a:t>
            </a:r>
          </a:p>
          <a:p>
            <a:r>
              <a:rPr lang="fr-FR" dirty="0"/>
              <a:t> Classification: output value </a:t>
            </a:r>
            <a:r>
              <a:rPr lang="fr-FR" dirty="0" err="1"/>
              <a:t>being</a:t>
            </a:r>
            <a:r>
              <a:rPr lang="fr-FR" dirty="0"/>
              <a:t> </a:t>
            </a:r>
            <a:r>
              <a:rPr lang="fr-FR" dirty="0" err="1"/>
              <a:t>predicted</a:t>
            </a:r>
            <a:r>
              <a:rPr lang="fr-FR" dirty="0"/>
              <a:t> </a:t>
            </a:r>
            <a:r>
              <a:rPr lang="fr-FR" dirty="0" err="1"/>
              <a:t>is</a:t>
            </a:r>
            <a:r>
              <a:rPr lang="fr-FR" dirty="0"/>
              <a:t> a </a:t>
            </a:r>
            <a:r>
              <a:rPr lang="fr-FR" dirty="0" err="1"/>
              <a:t>category</a:t>
            </a:r>
            <a:r>
              <a:rPr lang="fr-FR" dirty="0"/>
              <a:t> (a class) </a:t>
            </a:r>
          </a:p>
          <a:p>
            <a:endParaRPr lang="fr-FR" dirty="0"/>
          </a:p>
        </p:txBody>
      </p:sp>
      <p:sp>
        <p:nvSpPr>
          <p:cNvPr id="4" name="Espace réservé du numéro de diapositive 3"/>
          <p:cNvSpPr>
            <a:spLocks noGrp="1"/>
          </p:cNvSpPr>
          <p:nvPr>
            <p:ph type="sldNum" sz="quarter" idx="10"/>
          </p:nvPr>
        </p:nvSpPr>
        <p:spPr/>
        <p:txBody>
          <a:bodyPr/>
          <a:lstStyle/>
          <a:p>
            <a:fld id="{9DF6A5D4-497F-3D45-8B08-47ABD52B3240}" type="slidenum">
              <a:rPr lang="fr-FR" smtClean="0"/>
              <a:t>60</a:t>
            </a:fld>
            <a:endParaRPr lang="fr-FR"/>
          </a:p>
        </p:txBody>
      </p:sp>
    </p:spTree>
    <p:extLst>
      <p:ext uri="{BB962C8B-B14F-4D97-AF65-F5344CB8AC3E}">
        <p14:creationId xmlns:p14="http://schemas.microsoft.com/office/powerpoint/2010/main" val="65520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p:txBody>
      </p:sp>
      <p:sp>
        <p:nvSpPr>
          <p:cNvPr id="4" name="Espace réservé du numéro de diapositive 3"/>
          <p:cNvSpPr>
            <a:spLocks noGrp="1"/>
          </p:cNvSpPr>
          <p:nvPr>
            <p:ph type="sldNum" sz="quarter" idx="10"/>
          </p:nvPr>
        </p:nvSpPr>
        <p:spPr/>
        <p:txBody>
          <a:bodyPr/>
          <a:lstStyle/>
          <a:p>
            <a:fld id="{9DF6A5D4-497F-3D45-8B08-47ABD52B3240}" type="slidenum">
              <a:rPr lang="fr-FR" smtClean="0"/>
              <a:t>10</a:t>
            </a:fld>
            <a:endParaRPr lang="fr-FR"/>
          </a:p>
        </p:txBody>
      </p:sp>
    </p:spTree>
    <p:extLst>
      <p:ext uri="{BB962C8B-B14F-4D97-AF65-F5344CB8AC3E}">
        <p14:creationId xmlns:p14="http://schemas.microsoft.com/office/powerpoint/2010/main" val="3789781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64</a:t>
            </a:fld>
            <a:endParaRPr lang="en-US" dirty="0"/>
          </a:p>
        </p:txBody>
      </p:sp>
    </p:spTree>
    <p:extLst>
      <p:ext uri="{BB962C8B-B14F-4D97-AF65-F5344CB8AC3E}">
        <p14:creationId xmlns:p14="http://schemas.microsoft.com/office/powerpoint/2010/main" val="2133885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70</a:t>
            </a:fld>
            <a:endParaRPr lang="en-US" dirty="0"/>
          </a:p>
        </p:txBody>
      </p:sp>
    </p:spTree>
    <p:extLst>
      <p:ext uri="{BB962C8B-B14F-4D97-AF65-F5344CB8AC3E}">
        <p14:creationId xmlns:p14="http://schemas.microsoft.com/office/powerpoint/2010/main" val="3953620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Both</a:t>
            </a:r>
            <a:r>
              <a:rPr lang="fr-FR" dirty="0"/>
              <a:t> are </a:t>
            </a:r>
            <a:r>
              <a:rPr lang="fr-FR" dirty="0" err="1"/>
              <a:t>supervised</a:t>
            </a:r>
            <a:r>
              <a:rPr lang="fr-FR" dirty="0"/>
              <a:t> </a:t>
            </a:r>
            <a:r>
              <a:rPr lang="fr-FR" dirty="0" err="1"/>
              <a:t>learning</a:t>
            </a:r>
            <a:r>
              <a:rPr lang="fr-FR" dirty="0"/>
              <a:t> </a:t>
            </a:r>
            <a:r>
              <a:rPr lang="fr-FR" dirty="0" err="1"/>
              <a:t>problems</a:t>
            </a:r>
            <a:endParaRPr lang="fr-FR" dirty="0"/>
          </a:p>
          <a:p>
            <a:r>
              <a:rPr lang="fr-FR" dirty="0" err="1"/>
              <a:t>Regression</a:t>
            </a:r>
            <a:r>
              <a:rPr lang="fr-FR" dirty="0"/>
              <a:t> </a:t>
            </a:r>
            <a:r>
              <a:rPr lang="fr-FR" dirty="0" err="1"/>
              <a:t>used</a:t>
            </a:r>
            <a:r>
              <a:rPr lang="fr-FR" dirty="0"/>
              <a:t> </a:t>
            </a:r>
            <a:r>
              <a:rPr lang="fr-FR" dirty="0" err="1"/>
              <a:t>where</a:t>
            </a:r>
            <a:r>
              <a:rPr lang="fr-FR" dirty="0"/>
              <a:t> the value </a:t>
            </a:r>
            <a:r>
              <a:rPr lang="fr-FR" dirty="0" err="1"/>
              <a:t>being</a:t>
            </a:r>
            <a:r>
              <a:rPr lang="fr-FR" dirty="0"/>
              <a:t> </a:t>
            </a:r>
            <a:r>
              <a:rPr lang="fr-FR" dirty="0" err="1"/>
              <a:t>predicted</a:t>
            </a:r>
            <a:r>
              <a:rPr lang="fr-FR" dirty="0"/>
              <a:t> </a:t>
            </a:r>
            <a:r>
              <a:rPr lang="fr-FR" dirty="0" err="1"/>
              <a:t>falls</a:t>
            </a:r>
            <a:r>
              <a:rPr lang="fr-FR" dirty="0"/>
              <a:t> </a:t>
            </a:r>
            <a:r>
              <a:rPr lang="fr-FR" dirty="0" err="1"/>
              <a:t>somewhere</a:t>
            </a:r>
            <a:r>
              <a:rPr lang="fr-FR" dirty="0"/>
              <a:t> on a </a:t>
            </a:r>
            <a:r>
              <a:rPr lang="fr-FR" dirty="0" err="1"/>
              <a:t>continous</a:t>
            </a:r>
            <a:r>
              <a:rPr lang="fr-FR" dirty="0"/>
              <a:t> real </a:t>
            </a:r>
            <a:r>
              <a:rPr lang="fr-FR" dirty="0" err="1"/>
              <a:t>number</a:t>
            </a:r>
            <a:r>
              <a:rPr lang="fr-FR" dirty="0"/>
              <a:t> range</a:t>
            </a:r>
          </a:p>
          <a:p>
            <a:r>
              <a:rPr lang="fr-FR" dirty="0"/>
              <a:t> Classification: output value </a:t>
            </a:r>
            <a:r>
              <a:rPr lang="fr-FR" dirty="0" err="1"/>
              <a:t>being</a:t>
            </a:r>
            <a:r>
              <a:rPr lang="fr-FR" dirty="0"/>
              <a:t> </a:t>
            </a:r>
            <a:r>
              <a:rPr lang="fr-FR" dirty="0" err="1"/>
              <a:t>predicted</a:t>
            </a:r>
            <a:r>
              <a:rPr lang="fr-FR" dirty="0"/>
              <a:t> </a:t>
            </a:r>
            <a:r>
              <a:rPr lang="fr-FR" dirty="0" err="1"/>
              <a:t>is</a:t>
            </a:r>
            <a:r>
              <a:rPr lang="fr-FR" dirty="0"/>
              <a:t> a </a:t>
            </a:r>
            <a:r>
              <a:rPr lang="fr-FR" dirty="0" err="1"/>
              <a:t>category</a:t>
            </a:r>
            <a:r>
              <a:rPr lang="fr-FR" dirty="0"/>
              <a:t> (a class) </a:t>
            </a:r>
          </a:p>
          <a:p>
            <a:endParaRPr lang="fr-FR" dirty="0"/>
          </a:p>
        </p:txBody>
      </p:sp>
      <p:sp>
        <p:nvSpPr>
          <p:cNvPr id="4" name="Espace réservé du numéro de diapositive 3"/>
          <p:cNvSpPr>
            <a:spLocks noGrp="1"/>
          </p:cNvSpPr>
          <p:nvPr>
            <p:ph type="sldNum" sz="quarter" idx="10"/>
          </p:nvPr>
        </p:nvSpPr>
        <p:spPr/>
        <p:txBody>
          <a:bodyPr/>
          <a:lstStyle/>
          <a:p>
            <a:fld id="{9DF6A5D4-497F-3D45-8B08-47ABD52B3240}" type="slidenum">
              <a:rPr lang="fr-FR" smtClean="0"/>
              <a:t>84</a:t>
            </a:fld>
            <a:endParaRPr lang="fr-FR"/>
          </a:p>
        </p:txBody>
      </p:sp>
    </p:spTree>
    <p:extLst>
      <p:ext uri="{BB962C8B-B14F-4D97-AF65-F5344CB8AC3E}">
        <p14:creationId xmlns:p14="http://schemas.microsoft.com/office/powerpoint/2010/main" val="2073143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the model predicted perfectly, all of the predictions would be on the line.</a:t>
            </a:r>
          </a:p>
          <a:p>
            <a:pPr lvl="0"/>
            <a:r>
              <a:rPr lang="en-US" sz="1200" kern="1200" dirty="0">
                <a:solidFill>
                  <a:schemeClr val="tx1"/>
                </a:solidFill>
                <a:effectLst/>
                <a:latin typeface="+mn-lt"/>
                <a:ea typeface="+mn-ea"/>
                <a:cs typeface="+mn-cs"/>
              </a:rPr>
              <a:t>We should look at the points evenly above and below the line and ideally close to it.</a:t>
            </a:r>
          </a:p>
          <a:p>
            <a:pPr lvl="1"/>
            <a:r>
              <a:rPr lang="en-US" sz="1200" kern="1200" dirty="0">
                <a:solidFill>
                  <a:schemeClr val="tx1"/>
                </a:solidFill>
                <a:effectLst/>
                <a:latin typeface="+mn-lt"/>
                <a:ea typeface="+mn-ea"/>
                <a:cs typeface="+mn-cs"/>
              </a:rPr>
              <a:t>This means the errors are not systematic and not correlated with the actual outcome..</a:t>
            </a:r>
          </a:p>
          <a:p>
            <a:pPr lvl="0"/>
            <a:r>
              <a:rPr lang="en-US" sz="1200" kern="1200" dirty="0">
                <a:solidFill>
                  <a:schemeClr val="tx1"/>
                </a:solidFill>
                <a:effectLst/>
                <a:latin typeface="+mn-lt"/>
                <a:ea typeface="+mn-ea"/>
                <a:cs typeface="+mn-cs"/>
              </a:rPr>
              <a:t>When a model does not predict well, there will be regions where the points will be entirely above or below the line (plot on RHS).</a:t>
            </a:r>
          </a:p>
          <a:p>
            <a:pPr lvl="1"/>
            <a:r>
              <a:rPr lang="en-US" sz="1200" kern="1200" dirty="0">
                <a:solidFill>
                  <a:schemeClr val="tx1"/>
                </a:solidFill>
                <a:effectLst/>
                <a:latin typeface="+mn-lt"/>
                <a:ea typeface="+mn-ea"/>
                <a:cs typeface="+mn-cs"/>
              </a:rPr>
              <a:t>This demonstrates systematic errors, errors that are correlated with the value of the outcome.</a:t>
            </a:r>
          </a:p>
          <a:p>
            <a:pPr lvl="1"/>
            <a:r>
              <a:rPr lang="en-US" sz="1200" kern="1200" dirty="0">
                <a:solidFill>
                  <a:schemeClr val="tx1"/>
                </a:solidFill>
                <a:effectLst/>
                <a:latin typeface="+mn-lt"/>
                <a:ea typeface="+mn-ea"/>
                <a:cs typeface="+mn-cs"/>
              </a:rPr>
              <a:t>This can indicate you don’t yet have all the important variables in your model or you need an algorithm that can find a more complex relationship in the data.</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99</a:t>
            </a:fld>
            <a:endParaRPr lang="en-US" dirty="0"/>
          </a:p>
        </p:txBody>
      </p:sp>
    </p:spTree>
    <p:extLst>
      <p:ext uri="{BB962C8B-B14F-4D97-AF65-F5344CB8AC3E}">
        <p14:creationId xmlns:p14="http://schemas.microsoft.com/office/powerpoint/2010/main" val="3258510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These plot the residuals or the difference between the outcomes and the predictions, against the predictions.</a:t>
            </a:r>
          </a:p>
          <a:p>
            <a:pPr lvl="0"/>
            <a:r>
              <a:rPr lang="en-US" sz="1200" kern="1200" dirty="0">
                <a:solidFill>
                  <a:schemeClr val="tx1"/>
                </a:solidFill>
                <a:effectLst/>
                <a:latin typeface="+mn-lt"/>
                <a:ea typeface="+mn-ea"/>
                <a:cs typeface="+mn-cs"/>
              </a:rPr>
              <a:t>In a model with no systematic errors, the errors will be evenly distributed between positive and negative and have the same magnitude above and below.</a:t>
            </a:r>
          </a:p>
          <a:p>
            <a:pPr lvl="0"/>
            <a:r>
              <a:rPr lang="en-US" sz="1200" kern="1200" dirty="0">
                <a:solidFill>
                  <a:schemeClr val="tx1"/>
                </a:solidFill>
                <a:effectLst/>
                <a:latin typeface="+mn-lt"/>
                <a:ea typeface="+mn-ea"/>
                <a:cs typeface="+mn-cs"/>
              </a:rPr>
              <a:t>In case of systematic errors there will be clusters of all positives or all negative residuals.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100</a:t>
            </a:fld>
            <a:endParaRPr lang="en-US" dirty="0"/>
          </a:p>
        </p:txBody>
      </p:sp>
    </p:spTree>
    <p:extLst>
      <p:ext uri="{BB962C8B-B14F-4D97-AF65-F5344CB8AC3E}">
        <p14:creationId xmlns:p14="http://schemas.microsoft.com/office/powerpoint/2010/main" val="770638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Is this RMSE large or small?</a:t>
            </a:r>
          </a:p>
          <a:p>
            <a:pPr lvl="1"/>
            <a:r>
              <a:rPr lang="en-US" sz="1200" kern="1200" dirty="0">
                <a:solidFill>
                  <a:schemeClr val="tx1"/>
                </a:solidFill>
                <a:effectLst/>
                <a:latin typeface="+mn-lt"/>
                <a:ea typeface="+mn-ea"/>
                <a:cs typeface="+mn-cs"/>
              </a:rPr>
              <a:t>The answer depends on how accurate we need the prediction to be for the specific problem</a:t>
            </a:r>
          </a:p>
          <a:p>
            <a:pPr lvl="1"/>
            <a:r>
              <a:rPr lang="en-US" sz="1200" kern="1200" dirty="0">
                <a:solidFill>
                  <a:schemeClr val="tx1"/>
                </a:solidFill>
                <a:effectLst/>
                <a:latin typeface="+mn-lt"/>
                <a:ea typeface="+mn-ea"/>
                <a:cs typeface="+mn-cs"/>
              </a:rPr>
              <a:t>One way to evaluate the RMSE is to compare to the of the outcome.</a:t>
            </a:r>
          </a:p>
          <a:p>
            <a:pPr lvl="0"/>
            <a:r>
              <a:rPr lang="en-US" sz="1200" kern="1200" dirty="0">
                <a:solidFill>
                  <a:schemeClr val="tx1"/>
                </a:solidFill>
                <a:effectLst/>
                <a:latin typeface="+mn-lt"/>
                <a:ea typeface="+mn-ea"/>
                <a:cs typeface="+mn-cs"/>
              </a:rPr>
              <a:t>We think of this as the difference between the outcome and the average outcome value</a:t>
            </a:r>
          </a:p>
          <a:p>
            <a:pPr lvl="1"/>
            <a:r>
              <a:rPr lang="en-US" sz="1200" kern="1200" dirty="0">
                <a:solidFill>
                  <a:schemeClr val="tx1"/>
                </a:solidFill>
                <a:effectLst/>
                <a:latin typeface="+mn-lt"/>
                <a:ea typeface="+mn-ea"/>
                <a:cs typeface="+mn-cs"/>
              </a:rPr>
              <a:t>The RMSE being smaller than the SD means that the model tends to estimate the outcome better than simply taking the average.</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101</a:t>
            </a:fld>
            <a:endParaRPr lang="en-US" dirty="0"/>
          </a:p>
        </p:txBody>
      </p:sp>
    </p:spTree>
    <p:extLst>
      <p:ext uri="{BB962C8B-B14F-4D97-AF65-F5344CB8AC3E}">
        <p14:creationId xmlns:p14="http://schemas.microsoft.com/office/powerpoint/2010/main" val="1302335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807BE6C-DB56-4CE3-8790-E0FF57FAB2D4}" type="slidenum">
              <a:rPr lang="en-GB" smtClean="0"/>
              <a:t>126</a:t>
            </a:fld>
            <a:endParaRPr lang="en-GB"/>
          </a:p>
        </p:txBody>
      </p:sp>
    </p:spTree>
    <p:extLst>
      <p:ext uri="{BB962C8B-B14F-4D97-AF65-F5344CB8AC3E}">
        <p14:creationId xmlns:p14="http://schemas.microsoft.com/office/powerpoint/2010/main" val="388523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nSpc>
                <a:spcPct val="100000"/>
              </a:lnSpc>
            </a:pPr>
            <a:r>
              <a:rPr lang="en-US" spc="-1" dirty="0">
                <a:latin typeface="Arial"/>
              </a:rPr>
              <a:t>Data is a valuable commodity when it can reduce the time, effort and resources required to solve problems and help us make sound decisions.</a:t>
            </a:r>
          </a:p>
          <a:p>
            <a:pPr marL="216000" indent="-216000">
              <a:lnSpc>
                <a:spcPct val="100000"/>
              </a:lnSpc>
              <a:buClr>
                <a:srgbClr val="000000"/>
              </a:buClr>
              <a:buSzPct val="45000"/>
              <a:buFont typeface="Wingdings" charset="2"/>
              <a:buChar char=""/>
            </a:pPr>
            <a:r>
              <a:rPr lang="en-US" spc="-1" dirty="0">
                <a:latin typeface="Arial"/>
              </a:rPr>
              <a:t>Data are facts and represents what has happened e.g. information recorded in the case reports of patients ...it is unstructured</a:t>
            </a:r>
          </a:p>
          <a:p>
            <a:pPr marL="216000" indent="-216000">
              <a:lnSpc>
                <a:spcPct val="100000"/>
              </a:lnSpc>
              <a:buClr>
                <a:srgbClr val="000000"/>
              </a:buClr>
              <a:buSzPct val="45000"/>
              <a:buFont typeface="Wingdings" charset="2"/>
              <a:buChar char=""/>
            </a:pPr>
            <a:r>
              <a:rPr lang="en-US" spc="-1" dirty="0">
                <a:latin typeface="Arial"/>
              </a:rPr>
              <a:t>When such data are processed into a context and combined into a structure, information emerges – it gives an interpretation to data, new insights like averages or reports e.g. patient data in tabular formats.</a:t>
            </a:r>
          </a:p>
          <a:p>
            <a:pPr marL="216000" indent="-216000">
              <a:lnSpc>
                <a:spcPct val="100000"/>
              </a:lnSpc>
              <a:buClr>
                <a:srgbClr val="000000"/>
              </a:buClr>
              <a:buSzPct val="45000"/>
              <a:buFont typeface="Wingdings" charset="2"/>
              <a:buChar char=""/>
            </a:pPr>
            <a:r>
              <a:rPr lang="en-US" spc="-1" dirty="0">
                <a:latin typeface="Arial"/>
              </a:rPr>
              <a:t>When information is given meaning by interpreting it, i.e. there is an application of data, information becomes knowledge – it brings data from the past to the present.</a:t>
            </a:r>
          </a:p>
          <a:p>
            <a:pPr marL="216000" indent="-216000">
              <a:lnSpc>
                <a:spcPct val="100000"/>
              </a:lnSpc>
              <a:buClr>
                <a:srgbClr val="000000"/>
              </a:buClr>
              <a:buSzPct val="45000"/>
              <a:buFont typeface="Wingdings" charset="2"/>
              <a:buChar char=""/>
            </a:pPr>
            <a:r>
              <a:rPr lang="en-US" spc="-1" dirty="0">
                <a:latin typeface="Arial"/>
              </a:rPr>
              <a:t>This wisdom can take us to the future – predicting outcomes.</a:t>
            </a:r>
          </a:p>
        </p:txBody>
      </p:sp>
      <p:sp>
        <p:nvSpPr>
          <p:cNvPr id="4" name="Espace réservé du numéro de diapositive 3"/>
          <p:cNvSpPr>
            <a:spLocks noGrp="1"/>
          </p:cNvSpPr>
          <p:nvPr>
            <p:ph type="sldNum" sz="quarter" idx="10"/>
          </p:nvPr>
        </p:nvSpPr>
        <p:spPr/>
        <p:txBody>
          <a:bodyPr/>
          <a:lstStyle/>
          <a:p>
            <a:fld id="{61807874-5299-41B2-A37A-6AA3547857F4}" type="slidenum">
              <a:rPr lang="fr-FR" smtClean="0"/>
              <a:pPr/>
              <a:t>13</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buClr>
                <a:srgbClr val="000000"/>
              </a:buClr>
              <a:buSzPct val="45000"/>
              <a:buFont typeface="Wingdings" charset="2"/>
              <a:buChar char=""/>
            </a:pPr>
            <a:r>
              <a:rPr lang="en-US" spc="-1" dirty="0">
                <a:latin typeface="Arial"/>
              </a:rPr>
              <a:t>Artificial Intelligence learns by acquiring knowledge and learning how to apply it. The aim of artificial intelligence is to increase the chances of success and to find the optimal solution. AI is the study to train the computers to attempt to do things which at present human can do better. AI tends to be used in situations where adapting to new scenarios are important.</a:t>
            </a:r>
          </a:p>
          <a:p>
            <a:pPr marL="216000" indent="-216000">
              <a:buClr>
                <a:srgbClr val="000000"/>
              </a:buClr>
              <a:buSzPct val="45000"/>
              <a:buFont typeface="Wingdings" charset="2"/>
              <a:buChar char=""/>
            </a:pPr>
            <a:r>
              <a:rPr lang="en-US" spc="-1" dirty="0">
                <a:latin typeface="Arial"/>
              </a:rPr>
              <a:t>In Machine learning, algorithms acquire the knowledge or skill through experience. Machine learning relies on big data sets to remind the data to find common patterns.</a:t>
            </a:r>
          </a:p>
          <a:p>
            <a:pPr marL="216000" indent="-216000">
              <a:buClr>
                <a:srgbClr val="000000"/>
              </a:buClr>
              <a:buSzPct val="45000"/>
              <a:buFont typeface="Wingdings" charset="2"/>
              <a:buChar char=""/>
            </a:pPr>
            <a:endParaRPr lang="en-US" spc="-1" dirty="0">
              <a:latin typeface="Arial"/>
            </a:endParaRPr>
          </a:p>
          <a:p>
            <a:pPr marL="216000" indent="-216000">
              <a:buClr>
                <a:srgbClr val="000000"/>
              </a:buClr>
              <a:buSzPct val="45000"/>
              <a:buFont typeface="Wingdings" charset="2"/>
              <a:buChar char=""/>
            </a:pPr>
            <a:r>
              <a:rPr lang="en-US" b="1" spc="-1" dirty="0">
                <a:solidFill>
                  <a:srgbClr val="CE181E"/>
                </a:solidFill>
                <a:latin typeface="Arial"/>
              </a:rPr>
              <a:t>AI is a bigger concept to create intelligent machines that can simulate human thinking capability and behavior, whereas, machine learning is an application or subset of AI that allows machines to learn from data without being programmed explicitly.</a:t>
            </a:r>
            <a:endParaRPr lang="en-US" spc="-1" dirty="0">
              <a:latin typeface="Arial"/>
            </a:endParaRPr>
          </a:p>
        </p:txBody>
      </p:sp>
      <p:sp>
        <p:nvSpPr>
          <p:cNvPr id="4" name="Slide Number Placeholder 3"/>
          <p:cNvSpPr>
            <a:spLocks noGrp="1"/>
          </p:cNvSpPr>
          <p:nvPr>
            <p:ph type="sldNum" sz="quarter" idx="10"/>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219580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mining is a more manual process that relies on human intervention and decision making. But, with machine learning, once the initial rules are in place, the process of extracting information and ‘learning’ and refining is automatic, and takes place without human intervention. In other words, the machine becomes more intelligent by itself.</a:t>
            </a:r>
          </a:p>
          <a:p>
            <a:pPr marL="171450" indent="-171450">
              <a:buFont typeface="Arial" panose="020B0604020202020204" pitchFamily="34" charset="0"/>
              <a:buChar char="•"/>
            </a:pPr>
            <a:r>
              <a:rPr lang="en-US" dirty="0"/>
              <a:t>Data mining is used on an existing dataset (like a data warehouse) to find patterns. </a:t>
            </a:r>
          </a:p>
          <a:p>
            <a:pPr marL="171450" indent="-171450">
              <a:buFont typeface="Arial" panose="020B0604020202020204" pitchFamily="34" charset="0"/>
              <a:buChar char="•"/>
            </a:pPr>
            <a:r>
              <a:rPr lang="en-US" dirty="0"/>
              <a:t>Machine learning, on the other hand, is trained on a ‘training’ data set, which teaches the computer how to make sense of data, and then to make predictions about new data sets.</a:t>
            </a:r>
          </a:p>
        </p:txBody>
      </p:sp>
      <p:sp>
        <p:nvSpPr>
          <p:cNvPr id="4" name="Slide Number Placeholder 3"/>
          <p:cNvSpPr>
            <a:spLocks noGrp="1"/>
          </p:cNvSpPr>
          <p:nvPr>
            <p:ph type="sldNum" sz="quarter" idx="10"/>
          </p:nvPr>
        </p:nvSpPr>
        <p:spPr/>
        <p:txBody>
          <a:bodyPr/>
          <a:lstStyle/>
          <a:p>
            <a:fld id="{4B725628-3A68-42F4-BA86-981817953149}" type="slidenum">
              <a:rPr lang="en-US" smtClean="0"/>
              <a:t>15</a:t>
            </a:fld>
            <a:endParaRPr lang="en-US" dirty="0"/>
          </a:p>
        </p:txBody>
      </p:sp>
    </p:spTree>
    <p:extLst>
      <p:ext uri="{BB962C8B-B14F-4D97-AF65-F5344CB8AC3E}">
        <p14:creationId xmlns:p14="http://schemas.microsoft.com/office/powerpoint/2010/main" val="30896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16</a:t>
            </a:fld>
            <a:endParaRPr lang="en-US" dirty="0"/>
          </a:p>
        </p:txBody>
      </p:sp>
    </p:spTree>
    <p:extLst>
      <p:ext uri="{BB962C8B-B14F-4D97-AF65-F5344CB8AC3E}">
        <p14:creationId xmlns:p14="http://schemas.microsoft.com/office/powerpoint/2010/main" val="123922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 a subset of AI, is a technique that is inspired by the way a human brain filters information. It is associated with learning from examples. </a:t>
            </a:r>
          </a:p>
          <a:p>
            <a:r>
              <a:rPr lang="en-US" dirty="0"/>
              <a:t>DL systems help a computer model to filter the input data through layers to predict and classify information. Deep Learning processes information in the same manner as the human brain. </a:t>
            </a:r>
          </a:p>
          <a:p>
            <a:r>
              <a:rPr lang="en-US" dirty="0"/>
              <a:t>DL network architectures are classified into Convolutional Neural Networks, Recurrent Neural Networks, and Recursive Neural Networks.</a:t>
            </a:r>
          </a:p>
        </p:txBody>
      </p:sp>
      <p:sp>
        <p:nvSpPr>
          <p:cNvPr id="4" name="Slide Number Placeholder 3"/>
          <p:cNvSpPr>
            <a:spLocks noGrp="1"/>
          </p:cNvSpPr>
          <p:nvPr>
            <p:ph type="sldNum" sz="quarter" idx="10"/>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428724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widely based on the functioning of data. Data forms the basis on which further computation of data is based, and the functioning of the system is dependent on the functioning of the data and how it behaves. It is essential to feed correct data into the system and apply apt data interaction techniques. </a:t>
            </a:r>
          </a:p>
          <a:p>
            <a:r>
              <a:rPr lang="en-US" dirty="0"/>
              <a:t>Data being the center point for all the essential strategies to work, there are few techniques, which are necessary before data is analyzed.</a:t>
            </a:r>
          </a:p>
          <a:p>
            <a:r>
              <a:rPr lang="en-US" b="1" dirty="0"/>
              <a:t>Data Cleaning - </a:t>
            </a:r>
            <a:r>
              <a:rPr lang="en-US" dirty="0"/>
              <a:t>to detect as well as remove errors along with anomalies so that the value of data can be increased. Data Cleaning refers to the process of detecting as well as correcting inaccurate and corrupt data from the database, table or record set. </a:t>
            </a:r>
            <a:r>
              <a:rPr lang="en-US" b="1" dirty="0"/>
              <a:t>Data Imputation - </a:t>
            </a:r>
            <a:r>
              <a:rPr lang="en-US" dirty="0"/>
              <a:t>Data Imputation in machine learning is considered as the process deployed to replace the missing data with substituted values. </a:t>
            </a:r>
          </a:p>
          <a:p>
            <a:r>
              <a:rPr lang="en-US" b="1" dirty="0"/>
              <a:t>Standardization - </a:t>
            </a:r>
            <a:r>
              <a:rPr lang="en-US" dirty="0"/>
              <a:t>the mean is subtracted and then divided by the Standard Deviation obtained, resulting in the mean becoming 0 and Standard Deviation is 1. </a:t>
            </a:r>
            <a:r>
              <a:rPr lang="en-US" b="1" dirty="0"/>
              <a:t>Normalization - </a:t>
            </a:r>
            <a:r>
              <a:rPr lang="en-US" dirty="0"/>
              <a:t>aims at pre-processing of data so that burden is removed from Machine Learning (ML). It is a technique where the vector is divided by its length, and the data is transformed between the range 0 and 1. </a:t>
            </a:r>
          </a:p>
          <a:p>
            <a:r>
              <a:rPr lang="en-US" b="1" dirty="0"/>
              <a:t>The importance of Data cleaning - </a:t>
            </a:r>
            <a:r>
              <a:rPr lang="en-US" dirty="0"/>
              <a:t>If Data Cleaning techniques are not applied. In the longer run, it induces wavered or incorrect decision making by the machine.</a:t>
            </a:r>
          </a:p>
          <a:p>
            <a:endParaRPr lang="en-US" dirty="0"/>
          </a:p>
        </p:txBody>
      </p:sp>
      <p:sp>
        <p:nvSpPr>
          <p:cNvPr id="4" name="Slide Number Placeholder 3"/>
          <p:cNvSpPr>
            <a:spLocks noGrp="1"/>
          </p:cNvSpPr>
          <p:nvPr>
            <p:ph type="sldNum" sz="quarter" idx="10"/>
          </p:nvPr>
        </p:nvSpPr>
        <p:spPr/>
        <p:txBody>
          <a:bodyPr/>
          <a:lstStyle/>
          <a:p>
            <a:fld id="{4B725628-3A68-42F4-BA86-981817953149}" type="slidenum">
              <a:rPr lang="en-US" smtClean="0"/>
              <a:t>18</a:t>
            </a:fld>
            <a:endParaRPr lang="en-US" dirty="0"/>
          </a:p>
        </p:txBody>
      </p:sp>
    </p:spTree>
    <p:extLst>
      <p:ext uri="{BB962C8B-B14F-4D97-AF65-F5344CB8AC3E}">
        <p14:creationId xmlns:p14="http://schemas.microsoft.com/office/powerpoint/2010/main" val="59569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7" name="Picture 6" descr="INAB-CERTH Logo">
            <a:extLst>
              <a:ext uri="{FF2B5EF4-FFF2-40B4-BE49-F238E27FC236}">
                <a16:creationId xmlns:a16="http://schemas.microsoft.com/office/drawing/2014/main" id="{036A35B0-DBEC-4D0F-9B48-8B78B11EFA7A}"/>
              </a:ext>
            </a:extLst>
          </p:cNvPr>
          <p:cNvPicPr>
            <a:picLocks noChangeAspect="1"/>
          </p:cNvPicPr>
          <p:nvPr userDrawn="1"/>
        </p:nvPicPr>
        <p:blipFill>
          <a:blip r:embed="rId2"/>
          <a:stretch>
            <a:fillRect/>
          </a:stretch>
        </p:blipFill>
        <p:spPr>
          <a:xfrm>
            <a:off x="1596059" y="44405"/>
            <a:ext cx="746511" cy="444299"/>
          </a:xfrm>
          <a:prstGeom prst="rect">
            <a:avLst/>
          </a:prstGeom>
        </p:spPr>
      </p:pic>
      <p:pic>
        <p:nvPicPr>
          <p:cNvPr id="8" name="Picture 7">
            <a:extLst>
              <a:ext uri="{FF2B5EF4-FFF2-40B4-BE49-F238E27FC236}">
                <a16:creationId xmlns:a16="http://schemas.microsoft.com/office/drawing/2014/main" id="{F0CD6103-90C7-486E-B15B-1916070008E4}"/>
              </a:ext>
            </a:extLst>
          </p:cNvPr>
          <p:cNvPicPr>
            <a:picLocks noChangeAspect="1"/>
          </p:cNvPicPr>
          <p:nvPr userDrawn="1"/>
        </p:nvPicPr>
        <p:blipFill>
          <a:blip r:embed="rId3"/>
          <a:stretch>
            <a:fillRect/>
          </a:stretch>
        </p:blipFill>
        <p:spPr>
          <a:xfrm>
            <a:off x="119120" y="93628"/>
            <a:ext cx="1340403" cy="395076"/>
          </a:xfrm>
          <a:prstGeom prst="rect">
            <a:avLst/>
          </a:prstGeom>
        </p:spPr>
      </p:pic>
      <p:pic>
        <p:nvPicPr>
          <p:cNvPr id="10" name="Picture 9">
            <a:extLst>
              <a:ext uri="{FF2B5EF4-FFF2-40B4-BE49-F238E27FC236}">
                <a16:creationId xmlns:a16="http://schemas.microsoft.com/office/drawing/2014/main" id="{A7AFEA6F-01D7-49E7-890C-B5FB6DED3AF4}"/>
              </a:ext>
            </a:extLst>
          </p:cNvPr>
          <p:cNvPicPr>
            <a:picLocks noChangeAspect="1"/>
          </p:cNvPicPr>
          <p:nvPr userDrawn="1"/>
        </p:nvPicPr>
        <p:blipFill>
          <a:blip r:embed="rId4"/>
          <a:stretch>
            <a:fillRect/>
          </a:stretch>
        </p:blipFill>
        <p:spPr>
          <a:xfrm>
            <a:off x="11335563" y="93628"/>
            <a:ext cx="762000" cy="412750"/>
          </a:xfrm>
          <a:prstGeom prst="rect">
            <a:avLst/>
          </a:prstGeom>
        </p:spPr>
      </p:pic>
      <p:pic>
        <p:nvPicPr>
          <p:cNvPr id="12" name="Picture 11">
            <a:extLst>
              <a:ext uri="{FF2B5EF4-FFF2-40B4-BE49-F238E27FC236}">
                <a16:creationId xmlns:a16="http://schemas.microsoft.com/office/drawing/2014/main" id="{41C0EC5B-1D88-4CD3-ACC9-A87A9025BD97}"/>
              </a:ext>
            </a:extLst>
          </p:cNvPr>
          <p:cNvPicPr>
            <a:picLocks noChangeAspect="1"/>
          </p:cNvPicPr>
          <p:nvPr userDrawn="1"/>
        </p:nvPicPr>
        <p:blipFill>
          <a:blip r:embed="rId5"/>
          <a:stretch>
            <a:fillRect/>
          </a:stretch>
        </p:blipFill>
        <p:spPr>
          <a:xfrm>
            <a:off x="10552861" y="83896"/>
            <a:ext cx="568943" cy="432213"/>
          </a:xfrm>
          <a:prstGeom prst="rect">
            <a:avLst/>
          </a:prstGeom>
        </p:spPr>
      </p:pic>
      <p:pic>
        <p:nvPicPr>
          <p:cNvPr id="14" name="Picture 13">
            <a:extLst>
              <a:ext uri="{FF2B5EF4-FFF2-40B4-BE49-F238E27FC236}">
                <a16:creationId xmlns:a16="http://schemas.microsoft.com/office/drawing/2014/main" id="{25D55AEB-99F9-4161-B3DF-AF2B96AEB239}"/>
              </a:ext>
            </a:extLst>
          </p:cNvPr>
          <p:cNvPicPr>
            <a:picLocks noChangeAspect="1"/>
          </p:cNvPicPr>
          <p:nvPr userDrawn="1"/>
        </p:nvPicPr>
        <p:blipFill>
          <a:blip r:embed="rId6"/>
          <a:stretch>
            <a:fillRect/>
          </a:stretch>
        </p:blipFill>
        <p:spPr>
          <a:xfrm>
            <a:off x="3228246" y="144794"/>
            <a:ext cx="1853345" cy="347502"/>
          </a:xfrm>
          <a:prstGeom prst="rect">
            <a:avLst/>
          </a:prstGeom>
        </p:spPr>
      </p:pic>
      <p:pic>
        <p:nvPicPr>
          <p:cNvPr id="16" name="Picture 15">
            <a:extLst>
              <a:ext uri="{FF2B5EF4-FFF2-40B4-BE49-F238E27FC236}">
                <a16:creationId xmlns:a16="http://schemas.microsoft.com/office/drawing/2014/main" id="{5D8E8D7E-6ABF-4F33-9CD1-0140AFE8A059}"/>
              </a:ext>
            </a:extLst>
          </p:cNvPr>
          <p:cNvPicPr>
            <a:picLocks noChangeAspect="1"/>
          </p:cNvPicPr>
          <p:nvPr userDrawn="1"/>
        </p:nvPicPr>
        <p:blipFill>
          <a:blip r:embed="rId7"/>
          <a:stretch>
            <a:fillRect/>
          </a:stretch>
        </p:blipFill>
        <p:spPr>
          <a:xfrm>
            <a:off x="2479106" y="50855"/>
            <a:ext cx="535381" cy="5353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l-GR"/>
              <a:t>22-23 July 2020</a:t>
            </a:r>
            <a:endParaRPr lang="en-US" dirty="0"/>
          </a:p>
        </p:txBody>
      </p:sp>
      <p:sp>
        <p:nvSpPr>
          <p:cNvPr id="6" name="Footer Placeholder 5"/>
          <p:cNvSpPr>
            <a:spLocks noGrp="1"/>
          </p:cNvSpPr>
          <p:nvPr>
            <p:ph type="ftr" sz="quarter" idx="11"/>
          </p:nvPr>
        </p:nvSpPr>
        <p:spPr/>
        <p:txBody>
          <a:bodyPr/>
          <a:lstStyle/>
          <a:p>
            <a:r>
              <a:rPr lang="en-US"/>
              <a:t>SIB Course: Introduction to Machine Learing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l-GR"/>
              <a:t>22-23 July 2020</a:t>
            </a:r>
            <a:endParaRPr lang="en-US" dirty="0"/>
          </a:p>
        </p:txBody>
      </p:sp>
      <p:sp>
        <p:nvSpPr>
          <p:cNvPr id="8" name="Footer Placeholder 7"/>
          <p:cNvSpPr>
            <a:spLocks noGrp="1"/>
          </p:cNvSpPr>
          <p:nvPr>
            <p:ph type="ftr" sz="quarter" idx="11"/>
          </p:nvPr>
        </p:nvSpPr>
        <p:spPr/>
        <p:txBody>
          <a:bodyPr/>
          <a:lstStyle/>
          <a:p>
            <a:r>
              <a:rPr lang="en-US"/>
              <a:t>SIB Course: Introduction to Machine Learing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l-GR"/>
              <a:t>22-23 July 2020</a:t>
            </a:r>
            <a:endParaRPr lang="en-US" dirty="0"/>
          </a:p>
        </p:txBody>
      </p:sp>
      <p:sp>
        <p:nvSpPr>
          <p:cNvPr id="4" name="Footer Placeholder 3"/>
          <p:cNvSpPr>
            <a:spLocks noGrp="1"/>
          </p:cNvSpPr>
          <p:nvPr>
            <p:ph type="ftr" sz="quarter" idx="11"/>
          </p:nvPr>
        </p:nvSpPr>
        <p:spPr/>
        <p:txBody>
          <a:bodyPr/>
          <a:lstStyle/>
          <a:p>
            <a:r>
              <a:rPr lang="en-US"/>
              <a:t>SIB Course: Introduction to Machine Learing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l-GR"/>
              <a:t>22-23 July 2020</a:t>
            </a:r>
            <a:endParaRPr lang="en-US" dirty="0"/>
          </a:p>
        </p:txBody>
      </p:sp>
      <p:sp>
        <p:nvSpPr>
          <p:cNvPr id="3" name="Footer Placeholder 2"/>
          <p:cNvSpPr>
            <a:spLocks noGrp="1"/>
          </p:cNvSpPr>
          <p:nvPr>
            <p:ph type="ftr" sz="quarter" idx="11"/>
          </p:nvPr>
        </p:nvSpPr>
        <p:spPr/>
        <p:txBody>
          <a:bodyPr/>
          <a:lstStyle/>
          <a:p>
            <a:r>
              <a:rPr lang="en-US"/>
              <a:t>SIB Course: Introduction to Machine Learing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l-GR"/>
              <a:t>22-23 July 2020</a:t>
            </a:r>
            <a:endParaRPr lang="en-US" dirty="0"/>
          </a:p>
        </p:txBody>
      </p:sp>
      <p:sp>
        <p:nvSpPr>
          <p:cNvPr id="6" name="Footer Placeholder 5"/>
          <p:cNvSpPr>
            <a:spLocks noGrp="1"/>
          </p:cNvSpPr>
          <p:nvPr>
            <p:ph type="ftr" sz="quarter" idx="11"/>
          </p:nvPr>
        </p:nvSpPr>
        <p:spPr/>
        <p:txBody>
          <a:bodyPr/>
          <a:lstStyle/>
          <a:p>
            <a:r>
              <a:rPr lang="en-US"/>
              <a:t>SIB Course: Introduction to Machine Learing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l-GR"/>
              <a:t>22-23 July 2020</a:t>
            </a:r>
            <a:endParaRPr lang="en-US" dirty="0"/>
          </a:p>
        </p:txBody>
      </p:sp>
      <p:sp>
        <p:nvSpPr>
          <p:cNvPr id="6" name="Footer Placeholder 5"/>
          <p:cNvSpPr>
            <a:spLocks noGrp="1"/>
          </p:cNvSpPr>
          <p:nvPr>
            <p:ph type="ftr" sz="quarter" idx="11"/>
          </p:nvPr>
        </p:nvSpPr>
        <p:spPr/>
        <p:txBody>
          <a:bodyPr/>
          <a:lstStyle/>
          <a:p>
            <a:r>
              <a:rPr lang="en-US"/>
              <a:t>SIB Course: Introduction to Machine Learing</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l-GR"/>
              <a:t>22-23 July 2020</a:t>
            </a:r>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SIB Course: Introduction to Machine Learing</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07293B5-1FF8-48C9-A54A-440D09D0F711}"/>
              </a:ext>
            </a:extLst>
          </p:cNvPr>
          <p:cNvPicPr>
            <a:picLocks noChangeAspect="1"/>
          </p:cNvPicPr>
          <p:nvPr userDrawn="1"/>
        </p:nvPicPr>
        <p:blipFill>
          <a:blip r:embed="rId13"/>
          <a:stretch>
            <a:fillRect/>
          </a:stretch>
        </p:blipFill>
        <p:spPr>
          <a:xfrm>
            <a:off x="0" y="6599324"/>
            <a:ext cx="739336" cy="2586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cs.waikato.ac.nz/ml/weka/" TargetMode="External"/><Relationship Id="rId2" Type="http://schemas.openxmlformats.org/officeDocument/2006/relationships/hyperlink" Target="https://www.r-project.org/about.html" TargetMode="External"/><Relationship Id="rId1" Type="http://schemas.openxmlformats.org/officeDocument/2006/relationships/slideLayout" Target="../slideLayouts/slideLayout2.xml"/><Relationship Id="rId5" Type="http://schemas.openxmlformats.org/officeDocument/2006/relationships/hyperlink" Target="https://cran.r-project.org/web/views/MachineLearning.html" TargetMode="External"/><Relationship Id="rId4" Type="http://schemas.openxmlformats.org/officeDocument/2006/relationships/hyperlink" Target="https://rapidminer.com/"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mathworks.com/discovery/machine-learning.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coursera.org/browse/data-science"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medium.mybridge.co/30-amazing-machine-learning-projects-for-the-past-year-v-2018-b853b8621ac7" TargetMode="External"/><Relationship Id="rId2" Type="http://schemas.openxmlformats.org/officeDocument/2006/relationships/hyperlink" Target="http://www.sthda.com/english/articles/29-cluster-validation-essentials/97-cluster-validation-statistics-must-know-methods/%23data-preparation"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ncbi.nlm.nih.gov/pmc/articles/PMC520430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lixir-europe.org/events/code-of-conduc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inyurl.com/sib-ml-course-202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9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293567" y="3423896"/>
            <a:ext cx="7501651" cy="681354"/>
          </a:xfrm>
        </p:spPr>
        <p:txBody>
          <a:bodyPr anchor="b">
            <a:normAutofit fontScale="90000"/>
          </a:bodyPr>
          <a:lstStyle/>
          <a:p>
            <a:pPr algn="l"/>
            <a:r>
              <a:rPr lang="en-US" dirty="0">
                <a:solidFill>
                  <a:srgbClr val="FFFFFF"/>
                </a:solidFill>
              </a:rPr>
              <a:t>Introduction to Machine Learning</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681354"/>
          </a:xfrm>
        </p:spPr>
        <p:txBody>
          <a:bodyPr anchor="t">
            <a:normAutofit/>
          </a:bodyPr>
          <a:lstStyle/>
          <a:p>
            <a:r>
              <a:rPr lang="en-US" dirty="0">
                <a:solidFill>
                  <a:srgbClr val="FFFFFF"/>
                </a:solidFill>
              </a:rPr>
              <a:t>Fotis E. Psomopoulos			Shakuntala Baichoo</a:t>
            </a:r>
          </a:p>
          <a:p>
            <a:r>
              <a:rPr lang="en-US" sz="1600" i="1" dirty="0">
                <a:solidFill>
                  <a:srgbClr val="FFFFFF"/>
                </a:solidFill>
              </a:rPr>
              <a:t>       INAB|CERTH				 University of Mauritius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pic>
        <p:nvPicPr>
          <p:cNvPr id="9" name="Picture 8" descr="INAB-CERTH Logo">
            <a:extLst>
              <a:ext uri="{FF2B5EF4-FFF2-40B4-BE49-F238E27FC236}">
                <a16:creationId xmlns:a16="http://schemas.microsoft.com/office/drawing/2014/main" id="{28C58CEB-E1CC-45F8-BEA6-2BE2AC567031}"/>
              </a:ext>
            </a:extLst>
          </p:cNvPr>
          <p:cNvPicPr>
            <a:picLocks noChangeAspect="1"/>
          </p:cNvPicPr>
          <p:nvPr/>
        </p:nvPicPr>
        <p:blipFill>
          <a:blip r:embed="rId3"/>
          <a:stretch>
            <a:fillRect/>
          </a:stretch>
        </p:blipFill>
        <p:spPr>
          <a:xfrm>
            <a:off x="10329903" y="5666331"/>
            <a:ext cx="1732308" cy="1031015"/>
          </a:xfrm>
          <a:prstGeom prst="rect">
            <a:avLst/>
          </a:prstGeom>
        </p:spPr>
      </p:pic>
      <p:pic>
        <p:nvPicPr>
          <p:cNvPr id="10" name="Picture 9">
            <a:extLst>
              <a:ext uri="{FF2B5EF4-FFF2-40B4-BE49-F238E27FC236}">
                <a16:creationId xmlns:a16="http://schemas.microsoft.com/office/drawing/2014/main" id="{3A0EA0C8-0835-4E57-8B93-3697128A5A3D}"/>
              </a:ext>
            </a:extLst>
          </p:cNvPr>
          <p:cNvPicPr>
            <a:picLocks noChangeAspect="1"/>
          </p:cNvPicPr>
          <p:nvPr/>
        </p:nvPicPr>
        <p:blipFill>
          <a:blip r:embed="rId4"/>
          <a:stretch>
            <a:fillRect/>
          </a:stretch>
        </p:blipFill>
        <p:spPr>
          <a:xfrm>
            <a:off x="6962261" y="5709372"/>
            <a:ext cx="3237853" cy="954338"/>
          </a:xfrm>
          <a:prstGeom prst="rect">
            <a:avLst/>
          </a:prstGeom>
        </p:spPr>
      </p:pic>
      <p:sp>
        <p:nvSpPr>
          <p:cNvPr id="11" name="Subtitle 2">
            <a:extLst>
              <a:ext uri="{FF2B5EF4-FFF2-40B4-BE49-F238E27FC236}">
                <a16:creationId xmlns:a16="http://schemas.microsoft.com/office/drawing/2014/main" id="{9FA64ADB-760E-408C-B2D0-2EF263B0906E}"/>
              </a:ext>
            </a:extLst>
          </p:cNvPr>
          <p:cNvSpPr txBox="1">
            <a:spLocks/>
          </p:cNvSpPr>
          <p:nvPr/>
        </p:nvSpPr>
        <p:spPr>
          <a:xfrm>
            <a:off x="4293566" y="4067567"/>
            <a:ext cx="7501650" cy="48329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sz="2400" dirty="0">
                <a:solidFill>
                  <a:srgbClr val="FFFFFF"/>
                </a:solidFill>
              </a:rPr>
              <a:t>Challenges, Trends and Solutions in Life Sciences</a:t>
            </a:r>
          </a:p>
        </p:txBody>
      </p:sp>
      <p:pic>
        <p:nvPicPr>
          <p:cNvPr id="12" name="Picture 11">
            <a:extLst>
              <a:ext uri="{FF2B5EF4-FFF2-40B4-BE49-F238E27FC236}">
                <a16:creationId xmlns:a16="http://schemas.microsoft.com/office/drawing/2014/main" id="{6751C46D-ED6A-45F0-A3FB-CEE225ABAD49}"/>
              </a:ext>
            </a:extLst>
          </p:cNvPr>
          <p:cNvPicPr>
            <a:picLocks noChangeAspect="1"/>
          </p:cNvPicPr>
          <p:nvPr/>
        </p:nvPicPr>
        <p:blipFill>
          <a:blip r:embed="rId5"/>
          <a:stretch>
            <a:fillRect/>
          </a:stretch>
        </p:blipFill>
        <p:spPr>
          <a:xfrm>
            <a:off x="129789" y="6267904"/>
            <a:ext cx="1227411" cy="429442"/>
          </a:xfrm>
          <a:prstGeom prst="rect">
            <a:avLst/>
          </a:prstGeom>
        </p:spPr>
      </p:pic>
      <p:pic>
        <p:nvPicPr>
          <p:cNvPr id="13" name="Picture 12">
            <a:extLst>
              <a:ext uri="{FF2B5EF4-FFF2-40B4-BE49-F238E27FC236}">
                <a16:creationId xmlns:a16="http://schemas.microsoft.com/office/drawing/2014/main" id="{57E29E90-8511-427B-90D9-D02C6AC95407}"/>
              </a:ext>
            </a:extLst>
          </p:cNvPr>
          <p:cNvPicPr>
            <a:picLocks noChangeAspect="1"/>
          </p:cNvPicPr>
          <p:nvPr/>
        </p:nvPicPr>
        <p:blipFill>
          <a:blip r:embed="rId6"/>
          <a:stretch>
            <a:fillRect/>
          </a:stretch>
        </p:blipFill>
        <p:spPr>
          <a:xfrm>
            <a:off x="5194747" y="5700854"/>
            <a:ext cx="1297609" cy="996492"/>
          </a:xfrm>
          <a:prstGeom prst="rect">
            <a:avLst/>
          </a:prstGeom>
        </p:spPr>
      </p:pic>
      <p:pic>
        <p:nvPicPr>
          <p:cNvPr id="14" name="Picture 13">
            <a:extLst>
              <a:ext uri="{FF2B5EF4-FFF2-40B4-BE49-F238E27FC236}">
                <a16:creationId xmlns:a16="http://schemas.microsoft.com/office/drawing/2014/main" id="{D2799880-4C6A-40E4-9EF8-AE17C7A138EC}"/>
              </a:ext>
            </a:extLst>
          </p:cNvPr>
          <p:cNvPicPr>
            <a:picLocks noChangeAspect="1"/>
          </p:cNvPicPr>
          <p:nvPr/>
        </p:nvPicPr>
        <p:blipFill>
          <a:blip r:embed="rId7"/>
          <a:stretch>
            <a:fillRect/>
          </a:stretch>
        </p:blipFill>
        <p:spPr>
          <a:xfrm>
            <a:off x="10932415" y="160654"/>
            <a:ext cx="1129796" cy="850900"/>
          </a:xfrm>
          <a:prstGeom prst="rect">
            <a:avLst/>
          </a:prstGeom>
        </p:spPr>
      </p:pic>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AAEAAQAAAAAAAAgEAAAAJDNjZDFiM2EwLWExYmYtNDYyNS1iYjk4LWMzODkxMDhlZWFjNg.jpg"/>
          <p:cNvPicPr>
            <a:picLocks noGrp="1" noChangeAspect="1"/>
          </p:cNvPicPr>
          <p:nvPr>
            <p:ph idx="1"/>
          </p:nvPr>
        </p:nvPicPr>
        <p:blipFill>
          <a:blip r:embed="rId3">
            <a:extLst>
              <a:ext uri="{28A0092B-C50C-407E-A947-70E740481C1C}">
                <a14:useLocalDpi xmlns:a14="http://schemas.microsoft.com/office/drawing/2010/main" val="0"/>
              </a:ext>
            </a:extLst>
          </a:blip>
          <a:srcRect l="-2101" r="-2101"/>
          <a:stretch>
            <a:fillRect/>
          </a:stretch>
        </p:blipFill>
        <p:spPr>
          <a:xfrm>
            <a:off x="1981200" y="306783"/>
            <a:ext cx="8229600" cy="5651633"/>
          </a:xfrm>
        </p:spPr>
      </p:pic>
      <p:sp>
        <p:nvSpPr>
          <p:cNvPr id="5" name="ZoneTexte 4"/>
          <p:cNvSpPr txBox="1"/>
          <p:nvPr/>
        </p:nvSpPr>
        <p:spPr>
          <a:xfrm>
            <a:off x="4328952" y="5830720"/>
            <a:ext cx="6949581" cy="276999"/>
          </a:xfrm>
          <a:prstGeom prst="rect">
            <a:avLst/>
          </a:prstGeom>
          <a:noFill/>
        </p:spPr>
        <p:txBody>
          <a:bodyPr wrap="square" rtlCol="0">
            <a:spAutoFit/>
          </a:bodyPr>
          <a:lstStyle/>
          <a:p>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3" name="Espace réservé du numéro de diapositive 2"/>
          <p:cNvSpPr>
            <a:spLocks noGrp="1"/>
          </p:cNvSpPr>
          <p:nvPr>
            <p:ph type="sldNum" sz="quarter" idx="12"/>
          </p:nvPr>
        </p:nvSpPr>
        <p:spPr/>
        <p:txBody>
          <a:bodyPr/>
          <a:lstStyle/>
          <a:p>
            <a:fld id="{092EA79D-C7BB-1941-B016-75878ADF6DD3}" type="slidenum">
              <a:rPr lang="fr-FR" smtClean="0"/>
              <a:t>10</a:t>
            </a:fld>
            <a:endParaRPr lang="fr-FR"/>
          </a:p>
        </p:txBody>
      </p:sp>
      <p:sp>
        <p:nvSpPr>
          <p:cNvPr id="2" name="Date Placeholder 1">
            <a:extLst>
              <a:ext uri="{FF2B5EF4-FFF2-40B4-BE49-F238E27FC236}">
                <a16:creationId xmlns:a16="http://schemas.microsoft.com/office/drawing/2014/main" id="{A36FD483-E33B-41B5-B139-99902368CCE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80095CE4-5418-404E-A9C8-1E10B6804808}"/>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20705997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43702"/>
            <a:ext cx="9720072" cy="1276241"/>
          </a:xfrm>
        </p:spPr>
        <p:txBody>
          <a:bodyPr>
            <a:normAutofit fontScale="90000"/>
          </a:bodyPr>
          <a:lstStyle/>
          <a:p>
            <a:r>
              <a:rPr lang="en-US" dirty="0"/>
              <a:t>Evaluating our regression model graphically</a:t>
            </a:r>
          </a:p>
        </p:txBody>
      </p:sp>
      <p:sp>
        <p:nvSpPr>
          <p:cNvPr id="3" name="Content Placeholder 2"/>
          <p:cNvSpPr>
            <a:spLocks noGrp="1"/>
          </p:cNvSpPr>
          <p:nvPr>
            <p:ph idx="1"/>
          </p:nvPr>
        </p:nvSpPr>
        <p:spPr>
          <a:xfrm>
            <a:off x="1024129" y="1719943"/>
            <a:ext cx="3496073" cy="4589417"/>
          </a:xfrm>
        </p:spPr>
        <p:txBody>
          <a:bodyPr/>
          <a:lstStyle/>
          <a:p>
            <a:r>
              <a:rPr lang="en-US" dirty="0"/>
              <a:t>Secondly we can also visualize the residuals against the predictions</a:t>
            </a:r>
          </a:p>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100</a:t>
            </a:fld>
            <a:endParaRPr lang="en-US" dirty="0"/>
          </a:p>
        </p:txBody>
      </p:sp>
      <p:pic>
        <p:nvPicPr>
          <p:cNvPr id="8" name="Image18"/>
          <p:cNvPicPr/>
          <p:nvPr/>
        </p:nvPicPr>
        <p:blipFill>
          <a:blip r:embed="rId3">
            <a:lum/>
            <a:alphaModFix/>
          </a:blip>
          <a:srcRect l="15563" t="39451" r="54945" b="25032"/>
          <a:stretch>
            <a:fillRect/>
          </a:stretch>
        </p:blipFill>
        <p:spPr>
          <a:xfrm>
            <a:off x="4520202" y="1689989"/>
            <a:ext cx="6888027" cy="4057668"/>
          </a:xfrm>
          <a:prstGeom prst="rect">
            <a:avLst/>
          </a:prstGeom>
        </p:spPr>
      </p:pic>
    </p:spTree>
    <p:extLst>
      <p:ext uri="{BB962C8B-B14F-4D97-AF65-F5344CB8AC3E}">
        <p14:creationId xmlns:p14="http://schemas.microsoft.com/office/powerpoint/2010/main" val="3952746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43702"/>
            <a:ext cx="9720072" cy="1276241"/>
          </a:xfrm>
        </p:spPr>
        <p:txBody>
          <a:bodyPr>
            <a:normAutofit fontScale="90000"/>
          </a:bodyPr>
          <a:lstStyle/>
          <a:p>
            <a:r>
              <a:rPr lang="en-US" dirty="0"/>
              <a:t>Evaluation of our regression model – using RMSE (Root Mean square error)</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101</a:t>
            </a:fld>
            <a:endParaRPr lang="en-US" dirty="0"/>
          </a:p>
        </p:txBody>
      </p:sp>
      <p:pic>
        <p:nvPicPr>
          <p:cNvPr id="9" name="Image22"/>
          <p:cNvPicPr>
            <a:picLocks noGrp="1"/>
          </p:cNvPicPr>
          <p:nvPr>
            <p:ph idx="1"/>
          </p:nvPr>
        </p:nvPicPr>
        <p:blipFill rotWithShape="1">
          <a:blip r:embed="rId3">
            <a:lum/>
            <a:alphaModFix/>
          </a:blip>
          <a:srcRect l="23240" t="38939" r="46214" b="35958"/>
          <a:stretch/>
        </p:blipFill>
        <p:spPr>
          <a:xfrm>
            <a:off x="1714253" y="2281159"/>
            <a:ext cx="6624204" cy="3118153"/>
          </a:xfrm>
          <a:prstGeom prst="rect">
            <a:avLst/>
          </a:prstGeom>
        </p:spPr>
      </p:pic>
    </p:spTree>
    <p:extLst>
      <p:ext uri="{BB962C8B-B14F-4D97-AF65-F5344CB8AC3E}">
        <p14:creationId xmlns:p14="http://schemas.microsoft.com/office/powerpoint/2010/main" val="720397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3" y="585216"/>
            <a:ext cx="10667999" cy="1200041"/>
          </a:xfrm>
        </p:spPr>
        <p:txBody>
          <a:bodyPr/>
          <a:lstStyle/>
          <a:p>
            <a:r>
              <a:rPr lang="en-US" dirty="0"/>
              <a:t>Evaluation of our regression model – using R</a:t>
            </a:r>
            <a:r>
              <a:rPr lang="en-US" sz="4800" baseline="30000" dirty="0"/>
              <a:t>2</a:t>
            </a:r>
            <a:endParaRPr lang="en-US" baseline="30000" dirty="0"/>
          </a:p>
        </p:txBody>
      </p:sp>
      <p:sp>
        <p:nvSpPr>
          <p:cNvPr id="3" name="Content Placeholder 2"/>
          <p:cNvSpPr>
            <a:spLocks noGrp="1"/>
          </p:cNvSpPr>
          <p:nvPr>
            <p:ph idx="1"/>
          </p:nvPr>
        </p:nvSpPr>
        <p:spPr>
          <a:xfrm>
            <a:off x="1024129" y="1785257"/>
            <a:ext cx="9720073" cy="3461657"/>
          </a:xfrm>
        </p:spPr>
        <p:txBody>
          <a:bodyPr>
            <a:normAutofit lnSpcReduction="10000"/>
          </a:bodyPr>
          <a:lstStyle/>
          <a:p>
            <a:r>
              <a:rPr lang="en-US" dirty="0"/>
              <a:t>Coefficient of Determination or R² is another metric used for evaluating the performance of a regression model. </a:t>
            </a:r>
          </a:p>
          <a:p>
            <a:r>
              <a:rPr lang="en-US" dirty="0"/>
              <a:t>It helps us to compare our current model with a constant baseline and tells us how much our model is better. </a:t>
            </a:r>
          </a:p>
          <a:p>
            <a:r>
              <a:rPr lang="en-US" dirty="0"/>
              <a:t>The constant baseline is chosen by taking the mean of the data and drawing a line at the mean. </a:t>
            </a:r>
          </a:p>
          <a:p>
            <a:r>
              <a:rPr lang="en-US" dirty="0"/>
              <a:t>R² is a scale-free score that implies it doesn't matter whether the values are too large or too small, the R² will always be less than or equal to 1.</a:t>
            </a:r>
          </a:p>
          <a:p>
            <a:r>
              <a:rPr lang="en-US" dirty="0"/>
              <a:t>The closer the value of R² to 1, the better is our model</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102</a:t>
            </a:fld>
            <a:endParaRPr lang="en-US" dirty="0"/>
          </a:p>
        </p:txBody>
      </p:sp>
    </p:spTree>
    <p:extLst>
      <p:ext uri="{BB962C8B-B14F-4D97-AF65-F5344CB8AC3E}">
        <p14:creationId xmlns:p14="http://schemas.microsoft.com/office/powerpoint/2010/main" val="19961894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3" y="585216"/>
            <a:ext cx="10667999" cy="1200041"/>
          </a:xfrm>
        </p:spPr>
        <p:txBody>
          <a:bodyPr/>
          <a:lstStyle/>
          <a:p>
            <a:r>
              <a:rPr lang="en-US" dirty="0"/>
              <a:t>Evaluation of our regression model – using R</a:t>
            </a:r>
            <a:r>
              <a:rPr lang="en-US" sz="4800" baseline="30000" dirty="0"/>
              <a:t>2</a:t>
            </a:r>
            <a:endParaRPr lang="en-US" baseline="30000"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103</a:t>
            </a:fld>
            <a:endParaRPr lang="en-US" dirty="0"/>
          </a:p>
        </p:txBody>
      </p:sp>
      <p:pic>
        <p:nvPicPr>
          <p:cNvPr id="7" name="Image25"/>
          <p:cNvPicPr>
            <a:picLocks noGrp="1"/>
          </p:cNvPicPr>
          <p:nvPr>
            <p:ph idx="1"/>
          </p:nvPr>
        </p:nvPicPr>
        <p:blipFill>
          <a:blip r:embed="rId2">
            <a:lum/>
            <a:alphaModFix/>
          </a:blip>
          <a:srcRect l="29169" t="31149" r="33695" b="25211"/>
          <a:stretch>
            <a:fillRect/>
          </a:stretch>
        </p:blipFill>
        <p:spPr>
          <a:xfrm>
            <a:off x="1633461" y="1687966"/>
            <a:ext cx="7913309" cy="4114120"/>
          </a:xfrm>
          <a:prstGeom prst="rect">
            <a:avLst/>
          </a:prstGeom>
        </p:spPr>
      </p:pic>
    </p:spTree>
    <p:extLst>
      <p:ext uri="{BB962C8B-B14F-4D97-AF65-F5344CB8AC3E}">
        <p14:creationId xmlns:p14="http://schemas.microsoft.com/office/powerpoint/2010/main" val="75592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3" y="585216"/>
            <a:ext cx="10667999" cy="1200041"/>
          </a:xfrm>
        </p:spPr>
        <p:txBody>
          <a:bodyPr>
            <a:normAutofit/>
          </a:bodyPr>
          <a:lstStyle/>
          <a:p>
            <a:r>
              <a:rPr lang="en-US" dirty="0"/>
              <a:t>regression – </a:t>
            </a:r>
            <a:r>
              <a:rPr lang="en-US" b="1" dirty="0"/>
              <a:t>Properly Training a Model</a:t>
            </a:r>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104</a:t>
            </a:fld>
            <a:endParaRPr lang="en-US" dirty="0"/>
          </a:p>
        </p:txBody>
      </p:sp>
      <p:pic>
        <p:nvPicPr>
          <p:cNvPr id="8" name="Image34"/>
          <p:cNvPicPr>
            <a:picLocks noGrp="1"/>
          </p:cNvPicPr>
          <p:nvPr>
            <p:ph idx="1"/>
          </p:nvPr>
        </p:nvPicPr>
        <p:blipFill>
          <a:blip r:embed="rId2">
            <a:lum/>
            <a:alphaModFix/>
          </a:blip>
          <a:srcRect l="31580" t="44143" r="39368" b="18593"/>
          <a:stretch>
            <a:fillRect/>
          </a:stretch>
        </p:blipFill>
        <p:spPr>
          <a:xfrm>
            <a:off x="2155628" y="1651684"/>
            <a:ext cx="6661800" cy="4607602"/>
          </a:xfrm>
          <a:prstGeom prst="rect">
            <a:avLst/>
          </a:prstGeom>
        </p:spPr>
      </p:pic>
    </p:spTree>
    <p:extLst>
      <p:ext uri="{BB962C8B-B14F-4D97-AF65-F5344CB8AC3E}">
        <p14:creationId xmlns:p14="http://schemas.microsoft.com/office/powerpoint/2010/main" val="1723401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3" y="585216"/>
            <a:ext cx="10667999" cy="1200041"/>
          </a:xfrm>
        </p:spPr>
        <p:txBody>
          <a:bodyPr>
            <a:normAutofit/>
          </a:bodyPr>
          <a:lstStyle/>
          <a:p>
            <a:r>
              <a:rPr lang="en-US" dirty="0"/>
              <a:t>regression – </a:t>
            </a:r>
            <a:r>
              <a:rPr lang="en-US" b="1" dirty="0"/>
              <a:t>Properly Training a Model</a:t>
            </a:r>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105</a:t>
            </a:fld>
            <a:endParaRPr lang="en-US" dirty="0"/>
          </a:p>
        </p:txBody>
      </p:sp>
      <p:sp>
        <p:nvSpPr>
          <p:cNvPr id="3" name="Content Placeholder 2"/>
          <p:cNvSpPr>
            <a:spLocks noGrp="1"/>
          </p:cNvSpPr>
          <p:nvPr>
            <p:ph idx="1"/>
          </p:nvPr>
        </p:nvSpPr>
        <p:spPr>
          <a:xfrm>
            <a:off x="1024128" y="1513115"/>
            <a:ext cx="9720073" cy="4796246"/>
          </a:xfrm>
        </p:spPr>
        <p:txBody>
          <a:bodyPr>
            <a:normAutofit fontScale="92500"/>
          </a:bodyPr>
          <a:lstStyle/>
          <a:p>
            <a:pPr lvl="0" algn="just"/>
            <a:r>
              <a:rPr lang="en-US" sz="2400" dirty="0"/>
              <a:t>In general models can perform much better on training than on data they have not yet seen.</a:t>
            </a:r>
          </a:p>
          <a:p>
            <a:pPr lvl="0" algn="just"/>
            <a:r>
              <a:rPr lang="en-US" sz="2400" dirty="0"/>
              <a:t>For simple models, this difference between training data and test data results is often not severe. </a:t>
            </a:r>
          </a:p>
          <a:p>
            <a:pPr lvl="0" algn="just"/>
            <a:r>
              <a:rPr lang="en-US" sz="2400" dirty="0"/>
              <a:t>But for more complex models or even for linear model with too many variables, using only the training data to evaluate the model can produce misleading results.</a:t>
            </a:r>
          </a:p>
          <a:p>
            <a:pPr lvl="0" algn="just"/>
            <a:r>
              <a:rPr lang="en-US" sz="2400" dirty="0"/>
              <a:t>In the previous slide example we get the value of R</a:t>
            </a:r>
            <a:r>
              <a:rPr lang="en-US" sz="2400" baseline="30000" dirty="0"/>
              <a:t>2</a:t>
            </a:r>
            <a:r>
              <a:rPr lang="en-US" sz="2400" dirty="0"/>
              <a:t> as 0.9 on training data but 0.15 on new data.</a:t>
            </a:r>
          </a:p>
          <a:p>
            <a:pPr lvl="1" algn="just"/>
            <a:r>
              <a:rPr lang="en-US" sz="2400" dirty="0">
                <a:solidFill>
                  <a:srgbClr val="FF0000"/>
                </a:solidFill>
              </a:rPr>
              <a:t>It means this model was </a:t>
            </a:r>
            <a:r>
              <a:rPr lang="en-US" sz="2400" dirty="0" err="1">
                <a:solidFill>
                  <a:srgbClr val="FF0000"/>
                </a:solidFill>
              </a:rPr>
              <a:t>overfit</a:t>
            </a:r>
            <a:r>
              <a:rPr lang="en-US" sz="2400" dirty="0">
                <a:solidFill>
                  <a:srgbClr val="FF0000"/>
                </a:solidFill>
              </a:rPr>
              <a:t>.</a:t>
            </a:r>
          </a:p>
          <a:p>
            <a:pPr lvl="0" algn="just"/>
            <a:r>
              <a:rPr lang="en-US" sz="2400" dirty="0"/>
              <a:t>When we have a lot of data, the best thing to do is to split your data into 2, one set to train the model and another set to test it.</a:t>
            </a:r>
          </a:p>
          <a:p>
            <a:pPr lvl="0" algn="just"/>
            <a:r>
              <a:rPr lang="en-US" sz="2400" dirty="0"/>
              <a:t>When we don’t have enough data we must do cross-validation</a:t>
            </a:r>
          </a:p>
          <a:p>
            <a:pPr algn="just"/>
            <a:endParaRPr lang="en-US" dirty="0"/>
          </a:p>
        </p:txBody>
      </p:sp>
    </p:spTree>
    <p:extLst>
      <p:ext uri="{BB962C8B-B14F-4D97-AF65-F5344CB8AC3E}">
        <p14:creationId xmlns:p14="http://schemas.microsoft.com/office/powerpoint/2010/main" val="28416284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106</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Going into the “grey” area</a:t>
            </a:r>
            <a:endParaRPr lang="en-150" dirty="0"/>
          </a:p>
        </p:txBody>
      </p:sp>
    </p:spTree>
    <p:extLst>
      <p:ext uri="{BB962C8B-B14F-4D97-AF65-F5344CB8AC3E}">
        <p14:creationId xmlns:p14="http://schemas.microsoft.com/office/powerpoint/2010/main" val="162838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74D6-612B-47CB-A4CD-E3572F638386}"/>
              </a:ext>
            </a:extLst>
          </p:cNvPr>
          <p:cNvSpPr>
            <a:spLocks noGrp="1"/>
          </p:cNvSpPr>
          <p:nvPr>
            <p:ph type="title"/>
          </p:nvPr>
        </p:nvSpPr>
        <p:spPr/>
        <p:txBody>
          <a:bodyPr>
            <a:normAutofit/>
          </a:bodyPr>
          <a:lstStyle/>
          <a:p>
            <a:r>
              <a:rPr lang="en-US" dirty="0"/>
              <a:t>Semi-supervised Machine Learning Algorithms</a:t>
            </a:r>
            <a:endParaRPr lang="el-GR" dirty="0"/>
          </a:p>
        </p:txBody>
      </p:sp>
      <p:sp>
        <p:nvSpPr>
          <p:cNvPr id="3" name="Content Placeholder 2">
            <a:extLst>
              <a:ext uri="{FF2B5EF4-FFF2-40B4-BE49-F238E27FC236}">
                <a16:creationId xmlns:a16="http://schemas.microsoft.com/office/drawing/2014/main" id="{B0169D1B-4AC8-4F34-9E42-AB76E9011A8D}"/>
              </a:ext>
            </a:extLst>
          </p:cNvPr>
          <p:cNvSpPr>
            <a:spLocks noGrp="1"/>
          </p:cNvSpPr>
          <p:nvPr>
            <p:ph idx="1"/>
          </p:nvPr>
        </p:nvSpPr>
        <p:spPr/>
        <p:txBody>
          <a:bodyPr/>
          <a:lstStyle/>
          <a:p>
            <a:pPr algn="just"/>
            <a:r>
              <a:rPr lang="en-US" sz="2000" dirty="0">
                <a:latin typeface="Arial"/>
                <a:cs typeface="Arial"/>
              </a:rPr>
              <a:t>In supervised learning, the algorithm receives as input a collection of data points, each with an associated label, whereas in unsupervised learning the algorithm receives the data but no labels. </a:t>
            </a:r>
          </a:p>
          <a:p>
            <a:pPr lvl="1" algn="just"/>
            <a:r>
              <a:rPr lang="en-US" sz="2000" dirty="0">
                <a:latin typeface="Arial"/>
                <a:cs typeface="Arial"/>
              </a:rPr>
              <a:t>The semi-supervised setting is a mixture of these two approaches: the algorithm receives a collection of data points, but only a subset of these data points have associated labels.</a:t>
            </a:r>
          </a:p>
          <a:p>
            <a:pPr algn="just"/>
            <a:r>
              <a:rPr lang="en-US" sz="2000" dirty="0">
                <a:latin typeface="Arial"/>
                <a:cs typeface="Arial"/>
              </a:rPr>
              <a:t>So, they fall somewhere in between supervised and unsupervised learning, since they use both labeled and unlabeled data for training – </a:t>
            </a:r>
            <a:r>
              <a:rPr lang="en-US" sz="2000" b="1" dirty="0">
                <a:latin typeface="Arial"/>
                <a:cs typeface="Arial"/>
              </a:rPr>
              <a:t>typically a small amount of labeled data and a large amount of unlabeled data</a:t>
            </a:r>
            <a:r>
              <a:rPr lang="en-US" sz="2000" dirty="0">
                <a:latin typeface="Arial"/>
                <a:cs typeface="Arial"/>
              </a:rPr>
              <a:t>. </a:t>
            </a:r>
          </a:p>
          <a:p>
            <a:pPr algn="just"/>
            <a:r>
              <a:rPr lang="en-US" sz="2000" dirty="0">
                <a:latin typeface="Arial"/>
                <a:cs typeface="Arial"/>
              </a:rPr>
              <a:t>The systems that use this method are able to considerably improve learning accuracy.</a:t>
            </a:r>
          </a:p>
          <a:p>
            <a:endParaRPr lang="el-GR" dirty="0"/>
          </a:p>
        </p:txBody>
      </p:sp>
      <p:sp>
        <p:nvSpPr>
          <p:cNvPr id="4" name="Date Placeholder 3">
            <a:extLst>
              <a:ext uri="{FF2B5EF4-FFF2-40B4-BE49-F238E27FC236}">
                <a16:creationId xmlns:a16="http://schemas.microsoft.com/office/drawing/2014/main" id="{9DD79776-BF90-4866-99A2-50866A37C4BC}"/>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F5B29CEF-F5BE-427B-A2C1-A80806926583}"/>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629ED799-0B74-47C1-9DE2-0BF4FF94D65E}"/>
              </a:ext>
            </a:extLst>
          </p:cNvPr>
          <p:cNvSpPr>
            <a:spLocks noGrp="1"/>
          </p:cNvSpPr>
          <p:nvPr>
            <p:ph type="sldNum" sz="quarter" idx="12"/>
          </p:nvPr>
        </p:nvSpPr>
        <p:spPr/>
        <p:txBody>
          <a:bodyPr/>
          <a:lstStyle/>
          <a:p>
            <a:fld id="{4FAB73BC-B049-4115-A692-8D63A059BFB8}" type="slidenum">
              <a:rPr lang="en-US" smtClean="0"/>
              <a:t>107</a:t>
            </a:fld>
            <a:endParaRPr lang="en-US" dirty="0"/>
          </a:p>
        </p:txBody>
      </p:sp>
    </p:spTree>
    <p:extLst>
      <p:ext uri="{BB962C8B-B14F-4D97-AF65-F5344CB8AC3E}">
        <p14:creationId xmlns:p14="http://schemas.microsoft.com/office/powerpoint/2010/main" val="734998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4B9B9-5375-4C3C-A348-73F69FC68F0F}"/>
              </a:ext>
            </a:extLst>
          </p:cNvPr>
          <p:cNvSpPr>
            <a:spLocks noGrp="1"/>
          </p:cNvSpPr>
          <p:nvPr>
            <p:ph type="title"/>
          </p:nvPr>
        </p:nvSpPr>
        <p:spPr/>
        <p:txBody>
          <a:bodyPr>
            <a:normAutofit/>
          </a:bodyPr>
          <a:lstStyle/>
          <a:p>
            <a:r>
              <a:rPr lang="en-US" dirty="0"/>
              <a:t>Semi-supervised Machine Learning Algorithms</a:t>
            </a:r>
            <a:endParaRPr lang="el-GR" dirty="0"/>
          </a:p>
        </p:txBody>
      </p:sp>
      <p:sp>
        <p:nvSpPr>
          <p:cNvPr id="3" name="Content Placeholder 2">
            <a:extLst>
              <a:ext uri="{FF2B5EF4-FFF2-40B4-BE49-F238E27FC236}">
                <a16:creationId xmlns:a16="http://schemas.microsoft.com/office/drawing/2014/main" id="{BD8BF213-82F8-4493-B040-EE60F05542F4}"/>
              </a:ext>
            </a:extLst>
          </p:cNvPr>
          <p:cNvSpPr>
            <a:spLocks noGrp="1"/>
          </p:cNvSpPr>
          <p:nvPr>
            <p:ph idx="1"/>
          </p:nvPr>
        </p:nvSpPr>
        <p:spPr/>
        <p:txBody>
          <a:bodyPr/>
          <a:lstStyle/>
          <a:p>
            <a:pPr algn="just"/>
            <a:r>
              <a:rPr lang="en-US" sz="2000" dirty="0">
                <a:latin typeface="Arial"/>
                <a:cs typeface="Arial"/>
              </a:rPr>
              <a:t>Consider the gene finding model where the system is provided with labeled data and unlabeled data.</a:t>
            </a:r>
          </a:p>
          <a:p>
            <a:pPr lvl="1" algn="just"/>
            <a:r>
              <a:rPr lang="en-US" sz="2000" dirty="0">
                <a:latin typeface="Arial"/>
                <a:cs typeface="Arial"/>
              </a:rPr>
              <a:t>The learning procedure begins by constructing an initial gene-finding model on the basis of the labeled subset of the training data alone. </a:t>
            </a:r>
          </a:p>
          <a:p>
            <a:pPr lvl="1" algn="just"/>
            <a:r>
              <a:rPr lang="en-US" sz="2000" dirty="0">
                <a:latin typeface="Arial"/>
                <a:cs typeface="Arial"/>
              </a:rPr>
              <a:t>Next, the model is used to scan the genome, and tentative labels are assigned throughout the genome. </a:t>
            </a:r>
          </a:p>
          <a:p>
            <a:pPr lvl="1" algn="just"/>
            <a:r>
              <a:rPr lang="en-US" sz="2000" dirty="0">
                <a:latin typeface="Arial"/>
                <a:cs typeface="Arial"/>
              </a:rPr>
              <a:t>These tentative labels can then be used to improve the learned model, and the procedure iterates until no new genes are found. </a:t>
            </a:r>
          </a:p>
          <a:p>
            <a:endParaRPr lang="el-GR" dirty="0"/>
          </a:p>
        </p:txBody>
      </p:sp>
      <p:sp>
        <p:nvSpPr>
          <p:cNvPr id="4" name="Date Placeholder 3">
            <a:extLst>
              <a:ext uri="{FF2B5EF4-FFF2-40B4-BE49-F238E27FC236}">
                <a16:creationId xmlns:a16="http://schemas.microsoft.com/office/drawing/2014/main" id="{E9727F08-C657-418A-91C9-C2DD734D642E}"/>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0CFD30CF-66BE-45F0-AD41-33B8DB14B0B7}"/>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1E7CB369-4B9D-42A5-8E33-3387A1840C60}"/>
              </a:ext>
            </a:extLst>
          </p:cNvPr>
          <p:cNvSpPr>
            <a:spLocks noGrp="1"/>
          </p:cNvSpPr>
          <p:nvPr>
            <p:ph type="sldNum" sz="quarter" idx="12"/>
          </p:nvPr>
        </p:nvSpPr>
        <p:spPr/>
        <p:txBody>
          <a:bodyPr/>
          <a:lstStyle/>
          <a:p>
            <a:fld id="{4FAB73BC-B049-4115-A692-8D63A059BFB8}" type="slidenum">
              <a:rPr lang="en-US" smtClean="0"/>
              <a:t>108</a:t>
            </a:fld>
            <a:endParaRPr lang="en-US" dirty="0"/>
          </a:p>
        </p:txBody>
      </p:sp>
    </p:spTree>
    <p:extLst>
      <p:ext uri="{BB962C8B-B14F-4D97-AF65-F5344CB8AC3E}">
        <p14:creationId xmlns:p14="http://schemas.microsoft.com/office/powerpoint/2010/main" val="3698418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3D96-A4B4-416C-809D-B62200C10D61}"/>
              </a:ext>
            </a:extLst>
          </p:cNvPr>
          <p:cNvSpPr>
            <a:spLocks noGrp="1"/>
          </p:cNvSpPr>
          <p:nvPr>
            <p:ph type="title"/>
          </p:nvPr>
        </p:nvSpPr>
        <p:spPr/>
        <p:txBody>
          <a:bodyPr>
            <a:normAutofit/>
          </a:bodyPr>
          <a:lstStyle/>
          <a:p>
            <a:r>
              <a:rPr lang="en-US" dirty="0"/>
              <a:t>Semi-supervised Machine Learning Algorithms</a:t>
            </a:r>
            <a:endParaRPr lang="el-GR" dirty="0"/>
          </a:p>
        </p:txBody>
      </p:sp>
      <p:sp>
        <p:nvSpPr>
          <p:cNvPr id="3" name="Content Placeholder 2">
            <a:extLst>
              <a:ext uri="{FF2B5EF4-FFF2-40B4-BE49-F238E27FC236}">
                <a16:creationId xmlns:a16="http://schemas.microsoft.com/office/drawing/2014/main" id="{39B07C50-33E8-408F-9FBD-3208F8C8B72C}"/>
              </a:ext>
            </a:extLst>
          </p:cNvPr>
          <p:cNvSpPr>
            <a:spLocks noGrp="1"/>
          </p:cNvSpPr>
          <p:nvPr>
            <p:ph idx="1"/>
          </p:nvPr>
        </p:nvSpPr>
        <p:spPr/>
        <p:txBody>
          <a:bodyPr/>
          <a:lstStyle/>
          <a:p>
            <a:pPr algn="just"/>
            <a:r>
              <a:rPr lang="en-US" sz="2000" dirty="0">
                <a:latin typeface="Arial"/>
                <a:cs typeface="Arial"/>
              </a:rPr>
              <a:t>In practice, gene-finding systems are often trained using a semi-supervised approach, in which the input is a collection of annotated genes and an unlabeled whole-genome sequence. </a:t>
            </a:r>
          </a:p>
          <a:p>
            <a:pPr algn="just"/>
            <a:r>
              <a:rPr lang="en-US" sz="2000" dirty="0">
                <a:latin typeface="Arial"/>
                <a:cs typeface="Arial"/>
              </a:rPr>
              <a:t>The semi-supervised approach can work much better than a fully supervised approach because the model is able to learn from a much larger set of genes — all of the genes in the genome — rather than only the subset of genes that have been identified with high confidence. </a:t>
            </a:r>
          </a:p>
          <a:p>
            <a:endParaRPr lang="el-GR" dirty="0"/>
          </a:p>
        </p:txBody>
      </p:sp>
      <p:sp>
        <p:nvSpPr>
          <p:cNvPr id="4" name="Date Placeholder 3">
            <a:extLst>
              <a:ext uri="{FF2B5EF4-FFF2-40B4-BE49-F238E27FC236}">
                <a16:creationId xmlns:a16="http://schemas.microsoft.com/office/drawing/2014/main" id="{AFDB90CC-1DA3-496D-B283-08070427E979}"/>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B5970D7A-69F5-4B1E-93A9-822971420E6D}"/>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CBD909F7-A5AB-40D3-B1E0-AD3B12398208}"/>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18980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C743-7A75-4EC7-8FEA-DE4A035A3755}"/>
              </a:ext>
            </a:extLst>
          </p:cNvPr>
          <p:cNvSpPr>
            <a:spLocks noGrp="1"/>
          </p:cNvSpPr>
          <p:nvPr>
            <p:ph type="title"/>
          </p:nvPr>
        </p:nvSpPr>
        <p:spPr/>
        <p:txBody>
          <a:bodyPr>
            <a:noAutofit/>
          </a:bodyPr>
          <a:lstStyle/>
          <a:p>
            <a:pPr algn="ctr"/>
            <a:r>
              <a:rPr lang="en-US" sz="4000" dirty="0"/>
              <a:t>Total amount of global healthcare data generated and projections for end 2020 (in exabytes)</a:t>
            </a:r>
            <a:endParaRPr lang="el-GR" sz="4000" dirty="0"/>
          </a:p>
        </p:txBody>
      </p:sp>
      <p:sp>
        <p:nvSpPr>
          <p:cNvPr id="4" name="Date Placeholder 3">
            <a:extLst>
              <a:ext uri="{FF2B5EF4-FFF2-40B4-BE49-F238E27FC236}">
                <a16:creationId xmlns:a16="http://schemas.microsoft.com/office/drawing/2014/main" id="{6B475592-2E69-4D3C-8E38-012C5DB3038C}"/>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1D59FE9D-1864-437B-B2F1-DD0D6B776BA4}"/>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527A0ABC-D478-4D3E-BD0D-98C564570F2F}"/>
              </a:ext>
            </a:extLst>
          </p:cNvPr>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Picture 6">
            <a:extLst>
              <a:ext uri="{FF2B5EF4-FFF2-40B4-BE49-F238E27FC236}">
                <a16:creationId xmlns:a16="http://schemas.microsoft.com/office/drawing/2014/main" id="{AE0E377C-412B-4138-A502-3A7C9800A760}"/>
              </a:ext>
            </a:extLst>
          </p:cNvPr>
          <p:cNvPicPr/>
          <p:nvPr/>
        </p:nvPicPr>
        <p:blipFill>
          <a:blip r:embed="rId2"/>
          <a:stretch/>
        </p:blipFill>
        <p:spPr>
          <a:xfrm>
            <a:off x="2371493" y="1986984"/>
            <a:ext cx="6667200" cy="4285800"/>
          </a:xfrm>
          <a:prstGeom prst="rect">
            <a:avLst/>
          </a:prstGeom>
          <a:ln>
            <a:noFill/>
          </a:ln>
        </p:spPr>
      </p:pic>
      <p:sp>
        <p:nvSpPr>
          <p:cNvPr id="8"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Source: https://www.statista.com/statistics/1037970/global-healthcare-data-volume/</a:t>
            </a:r>
          </a:p>
        </p:txBody>
      </p:sp>
      <p:sp>
        <p:nvSpPr>
          <p:cNvPr id="9" name="TextShape 3">
            <a:extLst>
              <a:ext uri="{FF2B5EF4-FFF2-40B4-BE49-F238E27FC236}">
                <a16:creationId xmlns:a16="http://schemas.microsoft.com/office/drawing/2014/main" id="{8FF7AFE4-47BB-4297-97AD-6FBA0A64764F}"/>
              </a:ext>
            </a:extLst>
          </p:cNvPr>
          <p:cNvSpPr txBox="1"/>
          <p:nvPr/>
        </p:nvSpPr>
        <p:spPr>
          <a:xfrm>
            <a:off x="9229493" y="3529584"/>
            <a:ext cx="1280160" cy="858240"/>
          </a:xfrm>
          <a:prstGeom prst="rect">
            <a:avLst/>
          </a:prstGeom>
          <a:noFill/>
          <a:ln>
            <a:noFill/>
          </a:ln>
        </p:spPr>
        <p:txBody>
          <a:bodyPr lIns="90000" tIns="45000" rIns="90000" bIns="45000"/>
          <a:lstStyle/>
          <a:p>
            <a:r>
              <a:rPr lang="en-US" sz="1300" spc="-1">
                <a:latin typeface="Arial"/>
              </a:rPr>
              <a:t>1 exabyte = 1 billion gigabytes</a:t>
            </a:r>
          </a:p>
        </p:txBody>
      </p:sp>
    </p:spTree>
    <p:extLst>
      <p:ext uri="{BB962C8B-B14F-4D97-AF65-F5344CB8AC3E}">
        <p14:creationId xmlns:p14="http://schemas.microsoft.com/office/powerpoint/2010/main" val="3776790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8DF1-9691-486C-8C00-E979A8585B26}"/>
              </a:ext>
            </a:extLst>
          </p:cNvPr>
          <p:cNvSpPr>
            <a:spLocks noGrp="1"/>
          </p:cNvSpPr>
          <p:nvPr>
            <p:ph type="title"/>
          </p:nvPr>
        </p:nvSpPr>
        <p:spPr/>
        <p:txBody>
          <a:bodyPr/>
          <a:lstStyle/>
          <a:p>
            <a:r>
              <a:rPr lang="en-US" dirty="0"/>
              <a:t>Reinforcement Machine Learning Algorithms</a:t>
            </a:r>
            <a:endParaRPr lang="el-GR" dirty="0"/>
          </a:p>
        </p:txBody>
      </p:sp>
      <p:sp>
        <p:nvSpPr>
          <p:cNvPr id="3" name="Content Placeholder 2">
            <a:extLst>
              <a:ext uri="{FF2B5EF4-FFF2-40B4-BE49-F238E27FC236}">
                <a16:creationId xmlns:a16="http://schemas.microsoft.com/office/drawing/2014/main" id="{A1BFE965-B23D-4C44-A751-8CDB9F15BE90}"/>
              </a:ext>
            </a:extLst>
          </p:cNvPr>
          <p:cNvSpPr>
            <a:spLocks noGrp="1"/>
          </p:cNvSpPr>
          <p:nvPr>
            <p:ph idx="1"/>
          </p:nvPr>
        </p:nvSpPr>
        <p:spPr>
          <a:xfrm>
            <a:off x="1024128" y="3891776"/>
            <a:ext cx="9720073" cy="2417584"/>
          </a:xfrm>
        </p:spPr>
        <p:txBody>
          <a:bodyPr>
            <a:normAutofit lnSpcReduction="10000"/>
          </a:bodyPr>
          <a:lstStyle/>
          <a:p>
            <a:pPr algn="just"/>
            <a:r>
              <a:rPr lang="en-US" dirty="0">
                <a:latin typeface="Arial"/>
                <a:cs typeface="Arial"/>
              </a:rPr>
              <a:t>The learning system interacts with the environment by producing actions and discovers errors or rewards.</a:t>
            </a:r>
          </a:p>
          <a:p>
            <a:pPr lvl="1" algn="just"/>
            <a:r>
              <a:rPr lang="en-US" sz="2200" dirty="0">
                <a:latin typeface="Arial"/>
                <a:cs typeface="Arial"/>
              </a:rPr>
              <a:t>The goal is to develop a system (agent) that improves its performance based on interactions with its environment.</a:t>
            </a:r>
          </a:p>
          <a:p>
            <a:pPr algn="just"/>
            <a:r>
              <a:rPr lang="en-US" dirty="0">
                <a:latin typeface="Arial"/>
                <a:cs typeface="Arial"/>
              </a:rPr>
              <a:t>Through its interaction with the environment, an agent can then use reinforcement learning to learn a series of actions that maximizes this reward via an exploratory trial-and-error approach or deliberative planning.</a:t>
            </a:r>
          </a:p>
        </p:txBody>
      </p:sp>
      <p:sp>
        <p:nvSpPr>
          <p:cNvPr id="4" name="Date Placeholder 3">
            <a:extLst>
              <a:ext uri="{FF2B5EF4-FFF2-40B4-BE49-F238E27FC236}">
                <a16:creationId xmlns:a16="http://schemas.microsoft.com/office/drawing/2014/main" id="{1F218F73-67AC-4F7E-ADE2-002BF0031FA6}"/>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577E373E-1BAB-402C-977B-BDAE2EE46CE7}"/>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DB37643F-F84F-4A43-877A-DCE42B090177}"/>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40886F71-6C46-4FBB-8ADF-4BC540592247}"/>
              </a:ext>
            </a:extLst>
          </p:cNvPr>
          <p:cNvPicPr>
            <a:picLocks noChangeAspect="1"/>
          </p:cNvPicPr>
          <p:nvPr/>
        </p:nvPicPr>
        <p:blipFill>
          <a:blip r:embed="rId2"/>
          <a:stretch>
            <a:fillRect/>
          </a:stretch>
        </p:blipFill>
        <p:spPr>
          <a:xfrm>
            <a:off x="4302030" y="1573630"/>
            <a:ext cx="3899544" cy="1960369"/>
          </a:xfrm>
          <a:prstGeom prst="rect">
            <a:avLst/>
          </a:prstGeom>
        </p:spPr>
      </p:pic>
    </p:spTree>
    <p:extLst>
      <p:ext uri="{BB962C8B-B14F-4D97-AF65-F5344CB8AC3E}">
        <p14:creationId xmlns:p14="http://schemas.microsoft.com/office/powerpoint/2010/main" val="728242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559E-080C-401D-A6EA-2CE714F54072}"/>
              </a:ext>
            </a:extLst>
          </p:cNvPr>
          <p:cNvSpPr>
            <a:spLocks noGrp="1"/>
          </p:cNvSpPr>
          <p:nvPr>
            <p:ph type="title"/>
          </p:nvPr>
        </p:nvSpPr>
        <p:spPr/>
        <p:txBody>
          <a:bodyPr>
            <a:normAutofit/>
          </a:bodyPr>
          <a:lstStyle/>
          <a:p>
            <a:r>
              <a:rPr lang="en-US" dirty="0"/>
              <a:t>Reinforcement Machine Learning Algorithms</a:t>
            </a:r>
            <a:endParaRPr lang="el-GR" dirty="0"/>
          </a:p>
        </p:txBody>
      </p:sp>
      <p:sp>
        <p:nvSpPr>
          <p:cNvPr id="3" name="Content Placeholder 2">
            <a:extLst>
              <a:ext uri="{FF2B5EF4-FFF2-40B4-BE49-F238E27FC236}">
                <a16:creationId xmlns:a16="http://schemas.microsoft.com/office/drawing/2014/main" id="{BE4678C0-2BEB-4597-BA95-1B21C2353793}"/>
              </a:ext>
            </a:extLst>
          </p:cNvPr>
          <p:cNvSpPr>
            <a:spLocks noGrp="1"/>
          </p:cNvSpPr>
          <p:nvPr>
            <p:ph idx="1"/>
          </p:nvPr>
        </p:nvSpPr>
        <p:spPr/>
        <p:txBody>
          <a:bodyPr>
            <a:normAutofit lnSpcReduction="10000"/>
          </a:bodyPr>
          <a:lstStyle/>
          <a:p>
            <a:pPr algn="just"/>
            <a:r>
              <a:rPr lang="en-US" dirty="0">
                <a:latin typeface="Arial"/>
                <a:cs typeface="Arial"/>
              </a:rPr>
              <a:t>The idea behind </a:t>
            </a:r>
            <a:r>
              <a:rPr lang="en-US" b="1" i="1" dirty="0">
                <a:latin typeface="Arial"/>
                <a:cs typeface="Arial"/>
              </a:rPr>
              <a:t>Reinforcement</a:t>
            </a:r>
            <a:r>
              <a:rPr lang="en-US" dirty="0">
                <a:latin typeface="Arial"/>
                <a:cs typeface="Arial"/>
              </a:rPr>
              <a:t> </a:t>
            </a:r>
            <a:r>
              <a:rPr lang="en-US" b="1" i="1" dirty="0">
                <a:latin typeface="Arial"/>
                <a:cs typeface="Arial"/>
              </a:rPr>
              <a:t>Learning</a:t>
            </a:r>
            <a:r>
              <a:rPr lang="en-US" dirty="0">
                <a:latin typeface="Arial"/>
                <a:cs typeface="Arial"/>
              </a:rPr>
              <a:t> is that an agent will learn from the environment by interacting with it and receiving rewards for performing actions.</a:t>
            </a:r>
          </a:p>
          <a:p>
            <a:pPr algn="just"/>
            <a:r>
              <a:rPr lang="en-US" dirty="0">
                <a:latin typeface="Arial"/>
                <a:cs typeface="Arial"/>
              </a:rPr>
              <a:t>Learning from interaction with the environment comes from our natural experiences.</a:t>
            </a:r>
          </a:p>
          <a:p>
            <a:pPr lvl="1" algn="just"/>
            <a:r>
              <a:rPr lang="en-US" sz="2200" dirty="0">
                <a:latin typeface="Arial"/>
                <a:cs typeface="Arial"/>
              </a:rPr>
              <a:t>Consider a child in a living room who sees a fireplace and approaches it.</a:t>
            </a:r>
          </a:p>
          <a:p>
            <a:pPr lvl="1" algn="just"/>
            <a:r>
              <a:rPr lang="en-US" sz="2200" dirty="0">
                <a:latin typeface="Arial"/>
                <a:cs typeface="Arial"/>
              </a:rPr>
              <a:t>It’s warm, it’s positive, the child feels good (</a:t>
            </a:r>
            <a:r>
              <a:rPr lang="en-US" sz="2200" i="1" dirty="0">
                <a:solidFill>
                  <a:srgbClr val="0000FF"/>
                </a:solidFill>
                <a:latin typeface="Arial"/>
                <a:cs typeface="Arial"/>
              </a:rPr>
              <a:t>Positive</a:t>
            </a:r>
            <a:r>
              <a:rPr lang="en-US" sz="2200" dirty="0">
                <a:solidFill>
                  <a:srgbClr val="0000FF"/>
                </a:solidFill>
                <a:latin typeface="Arial"/>
                <a:cs typeface="Arial"/>
              </a:rPr>
              <a:t> </a:t>
            </a:r>
            <a:r>
              <a:rPr lang="en-US" sz="2200" i="1" dirty="0">
                <a:solidFill>
                  <a:srgbClr val="0000FF"/>
                </a:solidFill>
                <a:latin typeface="Arial"/>
                <a:cs typeface="Arial"/>
              </a:rPr>
              <a:t>Reward</a:t>
            </a:r>
            <a:r>
              <a:rPr lang="en-US" sz="2200" dirty="0">
                <a:solidFill>
                  <a:srgbClr val="0000FF"/>
                </a:solidFill>
                <a:latin typeface="Arial"/>
                <a:cs typeface="Arial"/>
              </a:rPr>
              <a:t> +1</a:t>
            </a:r>
            <a:r>
              <a:rPr lang="en-US" sz="2200" dirty="0">
                <a:latin typeface="Arial"/>
                <a:cs typeface="Arial"/>
              </a:rPr>
              <a:t>) and understands that fire is a positive thing.</a:t>
            </a:r>
          </a:p>
          <a:p>
            <a:pPr lvl="1" algn="just"/>
            <a:r>
              <a:rPr lang="en-US" sz="2200" dirty="0">
                <a:latin typeface="Arial"/>
                <a:cs typeface="Arial"/>
              </a:rPr>
              <a:t>Next he tries to touch the fire and it burns his hand (</a:t>
            </a:r>
            <a:r>
              <a:rPr lang="en-US" sz="2200" dirty="0">
                <a:solidFill>
                  <a:srgbClr val="FF0000"/>
                </a:solidFill>
                <a:latin typeface="Arial"/>
                <a:cs typeface="Arial"/>
              </a:rPr>
              <a:t>Negative reward -1</a:t>
            </a:r>
            <a:r>
              <a:rPr lang="en-US" sz="2200" dirty="0">
                <a:latin typeface="Arial"/>
                <a:cs typeface="Arial"/>
              </a:rPr>
              <a:t>). He then understands that fire is positive when he is a sufficient distance away, because it produces warmth. But getting too close to it, he will be burned.</a:t>
            </a:r>
          </a:p>
        </p:txBody>
      </p:sp>
      <p:sp>
        <p:nvSpPr>
          <p:cNvPr id="4" name="Date Placeholder 3">
            <a:extLst>
              <a:ext uri="{FF2B5EF4-FFF2-40B4-BE49-F238E27FC236}">
                <a16:creationId xmlns:a16="http://schemas.microsoft.com/office/drawing/2014/main" id="{A6663E93-E189-4A00-8BD4-83EAF7717707}"/>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18C6BDF2-8BA0-47B3-80A0-DD8F7CF27EB7}"/>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1BF376E8-BAC8-4BDE-A66F-F4D2E2AADFC0}"/>
              </a:ext>
            </a:extLst>
          </p:cNvPr>
          <p:cNvSpPr>
            <a:spLocks noGrp="1"/>
          </p:cNvSpPr>
          <p:nvPr>
            <p:ph type="sldNum" sz="quarter" idx="12"/>
          </p:nvPr>
        </p:nvSpPr>
        <p:spPr/>
        <p:txBody>
          <a:bodyPr/>
          <a:lstStyle/>
          <a:p>
            <a:fld id="{4FAB73BC-B049-4115-A692-8D63A059BFB8}" type="slidenum">
              <a:rPr lang="en-US" smtClean="0"/>
              <a:t>111</a:t>
            </a:fld>
            <a:endParaRPr lang="en-US" dirty="0"/>
          </a:p>
        </p:txBody>
      </p:sp>
    </p:spTree>
    <p:extLst>
      <p:ext uri="{BB962C8B-B14F-4D97-AF65-F5344CB8AC3E}">
        <p14:creationId xmlns:p14="http://schemas.microsoft.com/office/powerpoint/2010/main" val="21210470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B965-905D-43D7-8AB2-25B0110CD1A8}"/>
              </a:ext>
            </a:extLst>
          </p:cNvPr>
          <p:cNvSpPr>
            <a:spLocks noGrp="1"/>
          </p:cNvSpPr>
          <p:nvPr>
            <p:ph type="title"/>
          </p:nvPr>
        </p:nvSpPr>
        <p:spPr/>
        <p:txBody>
          <a:bodyPr/>
          <a:lstStyle/>
          <a:p>
            <a:r>
              <a:rPr lang="en-US" dirty="0"/>
              <a:t>Deep Learning Algorithms</a:t>
            </a:r>
            <a:endParaRPr lang="el-GR" dirty="0"/>
          </a:p>
        </p:txBody>
      </p:sp>
      <p:sp>
        <p:nvSpPr>
          <p:cNvPr id="3" name="Content Placeholder 2">
            <a:extLst>
              <a:ext uri="{FF2B5EF4-FFF2-40B4-BE49-F238E27FC236}">
                <a16:creationId xmlns:a16="http://schemas.microsoft.com/office/drawing/2014/main" id="{5BEF7830-11BF-45C1-9E50-4233DFE1240B}"/>
              </a:ext>
            </a:extLst>
          </p:cNvPr>
          <p:cNvSpPr>
            <a:spLocks noGrp="1"/>
          </p:cNvSpPr>
          <p:nvPr>
            <p:ph idx="1"/>
          </p:nvPr>
        </p:nvSpPr>
        <p:spPr/>
        <p:txBody>
          <a:bodyPr/>
          <a:lstStyle/>
          <a:p>
            <a:pPr algn="just"/>
            <a:r>
              <a:rPr lang="en-US" sz="2000" dirty="0">
                <a:latin typeface="Arial"/>
                <a:cs typeface="Arial"/>
              </a:rPr>
              <a:t>Also known as deep structured learning or hierarchical learning</a:t>
            </a:r>
          </a:p>
          <a:p>
            <a:pPr algn="just"/>
            <a:r>
              <a:rPr lang="en-US" sz="2000" dirty="0">
                <a:latin typeface="Arial"/>
                <a:cs typeface="Arial"/>
              </a:rPr>
              <a:t>It is a subfield of machine learning concerned with algorithms inspired by the structure and function of the brain called artificial neural networks.</a:t>
            </a:r>
          </a:p>
          <a:p>
            <a:pPr algn="just"/>
            <a:r>
              <a:rPr lang="en-US" sz="2000" dirty="0">
                <a:latin typeface="Arial"/>
                <a:cs typeface="Arial"/>
              </a:rPr>
              <a:t>Can perform learning in supervised and/or unsupervised manners.</a:t>
            </a:r>
          </a:p>
          <a:p>
            <a:pPr algn="just"/>
            <a:r>
              <a:rPr lang="en-US" sz="2000" dirty="0">
                <a:latin typeface="Arial"/>
                <a:cs typeface="Arial"/>
              </a:rPr>
              <a:t>Teach computers to do what comes naturally to humans: </a:t>
            </a:r>
            <a:r>
              <a:rPr lang="en-US" sz="2000" b="1" dirty="0">
                <a:latin typeface="Arial"/>
                <a:cs typeface="Arial"/>
              </a:rPr>
              <a:t>learn by example</a:t>
            </a:r>
          </a:p>
          <a:p>
            <a:pPr lvl="1" algn="just"/>
            <a:r>
              <a:rPr lang="en-US" sz="2000" dirty="0">
                <a:latin typeface="Arial"/>
                <a:cs typeface="Arial"/>
              </a:rPr>
              <a:t>key technology behind driverless cars, enabling them to recognize a stop sign, or to distinguish a pedestrian from a lamppost.</a:t>
            </a:r>
          </a:p>
          <a:p>
            <a:pPr lvl="1" algn="just"/>
            <a:r>
              <a:rPr lang="en-US" sz="2000" b="1" dirty="0">
                <a:latin typeface="Arial"/>
                <a:cs typeface="Arial"/>
              </a:rPr>
              <a:t>In medical Research</a:t>
            </a:r>
            <a:endParaRPr lang="en-US" sz="2000" dirty="0">
              <a:latin typeface="Arial"/>
              <a:cs typeface="Arial"/>
            </a:endParaRPr>
          </a:p>
          <a:p>
            <a:pPr lvl="2" algn="just"/>
            <a:r>
              <a:rPr lang="en-US" sz="2000" dirty="0">
                <a:latin typeface="Arial"/>
                <a:cs typeface="Arial"/>
              </a:rPr>
              <a:t>Cancer researchers are using deep learning to automatically detect cancer cells. </a:t>
            </a:r>
          </a:p>
          <a:p>
            <a:pPr lvl="2" algn="just"/>
            <a:r>
              <a:rPr lang="en-US" sz="2000" dirty="0">
                <a:latin typeface="Arial"/>
                <a:cs typeface="Arial"/>
              </a:rPr>
              <a:t>Teams at UCLA built an advanced microscope that yields a high-dimensional data set used to train a deep learning application to accurately identify cancer cells.</a:t>
            </a:r>
          </a:p>
          <a:p>
            <a:pPr marL="0" indent="0">
              <a:buNone/>
            </a:pPr>
            <a:endParaRPr lang="el-GR" dirty="0"/>
          </a:p>
        </p:txBody>
      </p:sp>
      <p:sp>
        <p:nvSpPr>
          <p:cNvPr id="4" name="Date Placeholder 3">
            <a:extLst>
              <a:ext uri="{FF2B5EF4-FFF2-40B4-BE49-F238E27FC236}">
                <a16:creationId xmlns:a16="http://schemas.microsoft.com/office/drawing/2014/main" id="{76DB2C15-97EA-4550-96C6-D87689503A4A}"/>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6153776C-346F-4B55-AD10-1389FAF81301}"/>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B32642E9-C0C9-45FD-AE46-1B944DCA0071}"/>
              </a:ext>
            </a:extLst>
          </p:cNvPr>
          <p:cNvSpPr>
            <a:spLocks noGrp="1"/>
          </p:cNvSpPr>
          <p:nvPr>
            <p:ph type="sldNum" sz="quarter" idx="12"/>
          </p:nvPr>
        </p:nvSpPr>
        <p:spPr/>
        <p:txBody>
          <a:bodyPr/>
          <a:lstStyle/>
          <a:p>
            <a:fld id="{4FAB73BC-B049-4115-A692-8D63A059BFB8}" type="slidenum">
              <a:rPr lang="en-US" smtClean="0"/>
              <a:t>112</a:t>
            </a:fld>
            <a:endParaRPr lang="en-US" dirty="0"/>
          </a:p>
        </p:txBody>
      </p:sp>
    </p:spTree>
    <p:extLst>
      <p:ext uri="{BB962C8B-B14F-4D97-AF65-F5344CB8AC3E}">
        <p14:creationId xmlns:p14="http://schemas.microsoft.com/office/powerpoint/2010/main" val="1837643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2385-B4D8-48B9-85B5-19DE97189428}"/>
              </a:ext>
            </a:extLst>
          </p:cNvPr>
          <p:cNvSpPr>
            <a:spLocks noGrp="1"/>
          </p:cNvSpPr>
          <p:nvPr>
            <p:ph type="title"/>
          </p:nvPr>
        </p:nvSpPr>
        <p:spPr/>
        <p:txBody>
          <a:bodyPr/>
          <a:lstStyle/>
          <a:p>
            <a:r>
              <a:rPr lang="en-US" dirty="0"/>
              <a:t>Deep Learning Algorithms</a:t>
            </a:r>
            <a:endParaRPr lang="el-GR" dirty="0"/>
          </a:p>
        </p:txBody>
      </p:sp>
      <p:sp>
        <p:nvSpPr>
          <p:cNvPr id="3" name="Content Placeholder 2">
            <a:extLst>
              <a:ext uri="{FF2B5EF4-FFF2-40B4-BE49-F238E27FC236}">
                <a16:creationId xmlns:a16="http://schemas.microsoft.com/office/drawing/2014/main" id="{3331F62E-E450-4FC2-A54F-DF52EB071D6D}"/>
              </a:ext>
            </a:extLst>
          </p:cNvPr>
          <p:cNvSpPr>
            <a:spLocks noGrp="1"/>
          </p:cNvSpPr>
          <p:nvPr>
            <p:ph idx="1"/>
          </p:nvPr>
        </p:nvSpPr>
        <p:spPr/>
        <p:txBody>
          <a:bodyPr/>
          <a:lstStyle/>
          <a:p>
            <a:pPr algn="just"/>
            <a:r>
              <a:rPr lang="en-US" dirty="0">
                <a:latin typeface="Arial"/>
                <a:cs typeface="Arial"/>
              </a:rPr>
              <a:t>While deep learning was first theorized in the 1980s, there are two main reasons it has only recently become useful:</a:t>
            </a:r>
          </a:p>
          <a:p>
            <a:pPr lvl="1" algn="just"/>
            <a:r>
              <a:rPr lang="en-US" sz="2200" dirty="0">
                <a:latin typeface="Arial"/>
                <a:cs typeface="Arial"/>
              </a:rPr>
              <a:t>Deep learning requires large amounts of labeled data.</a:t>
            </a:r>
          </a:p>
          <a:p>
            <a:pPr lvl="2" algn="just"/>
            <a:r>
              <a:rPr lang="en-US" sz="2200" dirty="0">
                <a:latin typeface="Arial"/>
                <a:cs typeface="Arial"/>
              </a:rPr>
              <a:t>For example, driverless car development requires millions of images and thousands of hours of video.</a:t>
            </a:r>
          </a:p>
          <a:p>
            <a:pPr lvl="1" algn="just"/>
            <a:r>
              <a:rPr lang="en-US" sz="2200" dirty="0">
                <a:latin typeface="Arial"/>
                <a:cs typeface="Arial"/>
              </a:rPr>
              <a:t>Deep learning requires substantial computing power. </a:t>
            </a:r>
          </a:p>
          <a:p>
            <a:pPr lvl="2" algn="just"/>
            <a:r>
              <a:rPr lang="en-US" sz="2200" dirty="0">
                <a:latin typeface="Arial"/>
                <a:cs typeface="Arial"/>
              </a:rPr>
              <a:t>High-performance GPUs have a parallel architecture that is efficient for deep learning.</a:t>
            </a:r>
          </a:p>
          <a:p>
            <a:pPr lvl="2" algn="just"/>
            <a:r>
              <a:rPr lang="en-US" sz="2200" dirty="0">
                <a:latin typeface="Arial"/>
                <a:cs typeface="Arial"/>
              </a:rPr>
              <a:t>When combined with clusters or cloud computing, this enables development teams to reduce training time for a deep learning network from weeks to hours or less.</a:t>
            </a:r>
          </a:p>
        </p:txBody>
      </p:sp>
      <p:sp>
        <p:nvSpPr>
          <p:cNvPr id="4" name="Date Placeholder 3">
            <a:extLst>
              <a:ext uri="{FF2B5EF4-FFF2-40B4-BE49-F238E27FC236}">
                <a16:creationId xmlns:a16="http://schemas.microsoft.com/office/drawing/2014/main" id="{78EB314B-DDE3-4D4B-B5A3-3A41834F6AA4}"/>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80C1EF63-66A7-4292-8770-6636B7918DD9}"/>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4756F644-2146-4A8F-AED5-EE2C3470D069}"/>
              </a:ext>
            </a:extLst>
          </p:cNvPr>
          <p:cNvSpPr>
            <a:spLocks noGrp="1"/>
          </p:cNvSpPr>
          <p:nvPr>
            <p:ph type="sldNum" sz="quarter" idx="12"/>
          </p:nvPr>
        </p:nvSpPr>
        <p:spPr/>
        <p:txBody>
          <a:bodyPr/>
          <a:lstStyle/>
          <a:p>
            <a:fld id="{4FAB73BC-B049-4115-A692-8D63A059BFB8}" type="slidenum">
              <a:rPr lang="en-US" smtClean="0"/>
              <a:t>113</a:t>
            </a:fld>
            <a:endParaRPr lang="en-US" dirty="0"/>
          </a:p>
        </p:txBody>
      </p:sp>
    </p:spTree>
    <p:extLst>
      <p:ext uri="{BB962C8B-B14F-4D97-AF65-F5344CB8AC3E}">
        <p14:creationId xmlns:p14="http://schemas.microsoft.com/office/powerpoint/2010/main" val="742332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1D10-A0ED-4B2C-914E-FC7234A1676D}"/>
              </a:ext>
            </a:extLst>
          </p:cNvPr>
          <p:cNvSpPr>
            <a:spLocks noGrp="1"/>
          </p:cNvSpPr>
          <p:nvPr>
            <p:ph type="title"/>
          </p:nvPr>
        </p:nvSpPr>
        <p:spPr/>
        <p:txBody>
          <a:bodyPr/>
          <a:lstStyle/>
          <a:p>
            <a:r>
              <a:rPr lang="en-US" dirty="0"/>
              <a:t>Deep Learning Algorithms</a:t>
            </a:r>
            <a:endParaRPr lang="el-GR" dirty="0"/>
          </a:p>
        </p:txBody>
      </p:sp>
      <p:sp>
        <p:nvSpPr>
          <p:cNvPr id="3" name="Content Placeholder 2">
            <a:extLst>
              <a:ext uri="{FF2B5EF4-FFF2-40B4-BE49-F238E27FC236}">
                <a16:creationId xmlns:a16="http://schemas.microsoft.com/office/drawing/2014/main" id="{D4AAD139-F332-4DDC-BD76-473804A55E95}"/>
              </a:ext>
            </a:extLst>
          </p:cNvPr>
          <p:cNvSpPr>
            <a:spLocks noGrp="1"/>
          </p:cNvSpPr>
          <p:nvPr>
            <p:ph idx="1"/>
          </p:nvPr>
        </p:nvSpPr>
        <p:spPr>
          <a:xfrm>
            <a:off x="1024128" y="2286000"/>
            <a:ext cx="9720073" cy="1873405"/>
          </a:xfrm>
        </p:spPr>
        <p:txBody>
          <a:bodyPr>
            <a:normAutofit fontScale="77500" lnSpcReduction="20000"/>
          </a:bodyPr>
          <a:lstStyle/>
          <a:p>
            <a:pPr algn="just"/>
            <a:r>
              <a:rPr lang="en-US" dirty="0">
                <a:latin typeface="Arial"/>
                <a:cs typeface="Arial"/>
              </a:rPr>
              <a:t>Most deep learning methods use neural network architectures, which is why </a:t>
            </a:r>
            <a:r>
              <a:rPr lang="en-US" b="1" dirty="0">
                <a:latin typeface="Arial"/>
                <a:cs typeface="Arial"/>
              </a:rPr>
              <a:t>deep learning models </a:t>
            </a:r>
            <a:r>
              <a:rPr lang="en-US" dirty="0">
                <a:latin typeface="Arial"/>
                <a:cs typeface="Arial"/>
              </a:rPr>
              <a:t>are often referred to as </a:t>
            </a:r>
            <a:r>
              <a:rPr lang="en-US" b="1" dirty="0">
                <a:latin typeface="Arial"/>
                <a:cs typeface="Arial"/>
              </a:rPr>
              <a:t>deep neural networks</a:t>
            </a:r>
            <a:r>
              <a:rPr lang="en-US" dirty="0">
                <a:latin typeface="Arial"/>
                <a:cs typeface="Arial"/>
              </a:rPr>
              <a:t>.</a:t>
            </a:r>
          </a:p>
          <a:p>
            <a:pPr algn="just"/>
            <a:r>
              <a:rPr lang="en-US" dirty="0">
                <a:latin typeface="Arial"/>
                <a:cs typeface="Arial"/>
              </a:rPr>
              <a:t>The term “</a:t>
            </a:r>
            <a:r>
              <a:rPr lang="en-US" b="1" dirty="0">
                <a:latin typeface="Arial"/>
                <a:cs typeface="Arial"/>
              </a:rPr>
              <a:t>deep</a:t>
            </a:r>
            <a:r>
              <a:rPr lang="en-US" dirty="0">
                <a:latin typeface="Arial"/>
                <a:cs typeface="Arial"/>
              </a:rPr>
              <a:t>” usually refers to the number of hidden layers in the neural network.</a:t>
            </a:r>
          </a:p>
          <a:p>
            <a:pPr lvl="1" algn="just"/>
            <a:r>
              <a:rPr lang="en-US" dirty="0">
                <a:latin typeface="Arial"/>
                <a:cs typeface="Arial"/>
              </a:rPr>
              <a:t>Traditional neural networks only contain 2-3 hidden layers, while deep networks can have as many as 150.</a:t>
            </a:r>
          </a:p>
          <a:p>
            <a:pPr algn="just"/>
            <a:r>
              <a:rPr lang="en-US" dirty="0">
                <a:latin typeface="Arial"/>
                <a:cs typeface="Arial"/>
              </a:rPr>
              <a:t>Deep learning models are trained by using large sets of labeled data and neural network architectures that learn features directly from the data without the need for manual feature extraction.</a:t>
            </a:r>
          </a:p>
        </p:txBody>
      </p:sp>
      <p:sp>
        <p:nvSpPr>
          <p:cNvPr id="4" name="Date Placeholder 3">
            <a:extLst>
              <a:ext uri="{FF2B5EF4-FFF2-40B4-BE49-F238E27FC236}">
                <a16:creationId xmlns:a16="http://schemas.microsoft.com/office/drawing/2014/main" id="{FCC86555-BD84-4712-88AC-16A7874EFCD9}"/>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7FF15F57-AA00-45BF-AAA5-9E894E5F3F32}"/>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0C219306-896E-4086-BEC0-04883604D4C9}"/>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descr="Screen Shot 2018-07-24 at 2.22.00 PM.png">
            <a:extLst>
              <a:ext uri="{FF2B5EF4-FFF2-40B4-BE49-F238E27FC236}">
                <a16:creationId xmlns:a16="http://schemas.microsoft.com/office/drawing/2014/main" id="{1FABEC5D-BE7F-45E1-8FF6-D0937D75C39F}"/>
              </a:ext>
            </a:extLst>
          </p:cNvPr>
          <p:cNvPicPr>
            <a:picLocks noChangeAspect="1"/>
          </p:cNvPicPr>
          <p:nvPr/>
        </p:nvPicPr>
        <p:blipFill rotWithShape="1">
          <a:blip r:embed="rId2">
            <a:extLst>
              <a:ext uri="{28A0092B-C50C-407E-A947-70E740481C1C}">
                <a14:useLocalDpi xmlns:a14="http://schemas.microsoft.com/office/drawing/2010/main" val="0"/>
              </a:ext>
            </a:extLst>
          </a:blip>
          <a:srcRect l="13394" t="37623" r="40226" b="28446"/>
          <a:stretch/>
        </p:blipFill>
        <p:spPr>
          <a:xfrm>
            <a:off x="3624146" y="4032197"/>
            <a:ext cx="4665011" cy="2133043"/>
          </a:xfrm>
          <a:prstGeom prst="rect">
            <a:avLst/>
          </a:prstGeom>
        </p:spPr>
      </p:pic>
    </p:spTree>
    <p:extLst>
      <p:ext uri="{BB962C8B-B14F-4D97-AF65-F5344CB8AC3E}">
        <p14:creationId xmlns:p14="http://schemas.microsoft.com/office/powerpoint/2010/main" val="24632866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1F83-FEE0-4CCB-8774-28173EA89F61}"/>
              </a:ext>
            </a:extLst>
          </p:cNvPr>
          <p:cNvSpPr>
            <a:spLocks noGrp="1"/>
          </p:cNvSpPr>
          <p:nvPr>
            <p:ph type="title"/>
          </p:nvPr>
        </p:nvSpPr>
        <p:spPr/>
        <p:txBody>
          <a:bodyPr/>
          <a:lstStyle/>
          <a:p>
            <a:r>
              <a:rPr lang="en-US" dirty="0"/>
              <a:t>Deep Learning Algorithms</a:t>
            </a:r>
            <a:endParaRPr lang="el-GR" dirty="0"/>
          </a:p>
        </p:txBody>
      </p:sp>
      <p:sp>
        <p:nvSpPr>
          <p:cNvPr id="3" name="Content Placeholder 2">
            <a:extLst>
              <a:ext uri="{FF2B5EF4-FFF2-40B4-BE49-F238E27FC236}">
                <a16:creationId xmlns:a16="http://schemas.microsoft.com/office/drawing/2014/main" id="{622FF01A-8884-4186-B129-7489361D4387}"/>
              </a:ext>
            </a:extLst>
          </p:cNvPr>
          <p:cNvSpPr>
            <a:spLocks noGrp="1"/>
          </p:cNvSpPr>
          <p:nvPr>
            <p:ph idx="1"/>
          </p:nvPr>
        </p:nvSpPr>
        <p:spPr/>
        <p:txBody>
          <a:bodyPr/>
          <a:lstStyle/>
          <a:p>
            <a:pPr algn="just"/>
            <a:r>
              <a:rPr lang="en-US" sz="2400" dirty="0">
                <a:latin typeface="Arial"/>
                <a:cs typeface="Arial"/>
              </a:rPr>
              <a:t>Deep learning is now one of the most active fields in machine learning and has been shown to improve performance in image and speech recognition.</a:t>
            </a:r>
          </a:p>
          <a:p>
            <a:pPr algn="just"/>
            <a:r>
              <a:rPr lang="en-US" sz="2400" dirty="0">
                <a:latin typeface="Arial"/>
                <a:cs typeface="Arial"/>
              </a:rPr>
              <a:t>The potential of deep learning in high-throughput biology is clear</a:t>
            </a:r>
          </a:p>
          <a:p>
            <a:pPr lvl="1" algn="just"/>
            <a:r>
              <a:rPr lang="en-US" sz="2400" dirty="0">
                <a:latin typeface="Arial"/>
                <a:cs typeface="Arial"/>
              </a:rPr>
              <a:t>it allows to better exploit the availability of increasingly large and high-dimensional data sets (e.g. from DNA sequencing, RNA measurements, flow cytometry or automated microscopy) by training complex networks with multiple layers that capture their internal structure</a:t>
            </a:r>
          </a:p>
          <a:p>
            <a:endParaRPr lang="el-GR" dirty="0"/>
          </a:p>
        </p:txBody>
      </p:sp>
      <p:sp>
        <p:nvSpPr>
          <p:cNvPr id="4" name="Date Placeholder 3">
            <a:extLst>
              <a:ext uri="{FF2B5EF4-FFF2-40B4-BE49-F238E27FC236}">
                <a16:creationId xmlns:a16="http://schemas.microsoft.com/office/drawing/2014/main" id="{322130C1-F5F7-4D94-8E1B-BEAB6CBE13BC}"/>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F473542D-3FFE-4E68-9FC4-B7E015452D62}"/>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F0BFA3D2-40B1-4703-B8F4-59DDB59CFD40}"/>
              </a:ext>
            </a:extLst>
          </p:cNvPr>
          <p:cNvSpPr>
            <a:spLocks noGrp="1"/>
          </p:cNvSpPr>
          <p:nvPr>
            <p:ph type="sldNum" sz="quarter" idx="12"/>
          </p:nvPr>
        </p:nvSpPr>
        <p:spPr/>
        <p:txBody>
          <a:bodyPr/>
          <a:lstStyle/>
          <a:p>
            <a:fld id="{4FAB73BC-B049-4115-A692-8D63A059BFB8}" type="slidenum">
              <a:rPr lang="en-US" smtClean="0"/>
              <a:t>115</a:t>
            </a:fld>
            <a:endParaRPr lang="en-US" dirty="0"/>
          </a:p>
        </p:txBody>
      </p:sp>
    </p:spTree>
    <p:extLst>
      <p:ext uri="{BB962C8B-B14F-4D97-AF65-F5344CB8AC3E}">
        <p14:creationId xmlns:p14="http://schemas.microsoft.com/office/powerpoint/2010/main" val="3138743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A63B-38AB-4EFB-B4CB-4856EF15B00C}"/>
              </a:ext>
            </a:extLst>
          </p:cNvPr>
          <p:cNvSpPr>
            <a:spLocks noGrp="1"/>
          </p:cNvSpPr>
          <p:nvPr>
            <p:ph type="title"/>
          </p:nvPr>
        </p:nvSpPr>
        <p:spPr/>
        <p:txBody>
          <a:bodyPr/>
          <a:lstStyle/>
          <a:p>
            <a:r>
              <a:rPr lang="en-US" dirty="0"/>
              <a:t>Deep Learning Algorithms</a:t>
            </a:r>
            <a:endParaRPr lang="el-GR" dirty="0"/>
          </a:p>
        </p:txBody>
      </p:sp>
      <p:sp>
        <p:nvSpPr>
          <p:cNvPr id="3" name="Content Placeholder 2">
            <a:extLst>
              <a:ext uri="{FF2B5EF4-FFF2-40B4-BE49-F238E27FC236}">
                <a16:creationId xmlns:a16="http://schemas.microsoft.com/office/drawing/2014/main" id="{338B6182-BB63-4D75-80D0-BC5D4784FD37}"/>
              </a:ext>
            </a:extLst>
          </p:cNvPr>
          <p:cNvSpPr>
            <a:spLocks noGrp="1"/>
          </p:cNvSpPr>
          <p:nvPr>
            <p:ph idx="1"/>
          </p:nvPr>
        </p:nvSpPr>
        <p:spPr/>
        <p:txBody>
          <a:bodyPr>
            <a:normAutofit fontScale="92500" lnSpcReduction="10000"/>
          </a:bodyPr>
          <a:lstStyle/>
          <a:p>
            <a:pPr algn="just"/>
            <a:r>
              <a:rPr lang="en-US" dirty="0">
                <a:latin typeface="Arial"/>
                <a:cs typeface="Arial"/>
              </a:rPr>
              <a:t>Example</a:t>
            </a:r>
          </a:p>
          <a:p>
            <a:pPr lvl="1" algn="just"/>
            <a:r>
              <a:rPr lang="en-US" sz="2400" b="1" dirty="0">
                <a:latin typeface="Arial"/>
                <a:cs typeface="Arial"/>
              </a:rPr>
              <a:t>Multi-label Deep Learning for Gene Function Annotation in Cancer Pathways </a:t>
            </a:r>
            <a:r>
              <a:rPr lang="en-US" sz="2400" dirty="0">
                <a:latin typeface="Arial"/>
                <a:cs typeface="Arial"/>
              </a:rPr>
              <a:t>[</a:t>
            </a:r>
            <a:r>
              <a:rPr lang="en-US" sz="2400" dirty="0" err="1">
                <a:latin typeface="Arial"/>
                <a:cs typeface="Arial"/>
              </a:rPr>
              <a:t>Renchu</a:t>
            </a:r>
            <a:r>
              <a:rPr lang="en-US" sz="2400" dirty="0">
                <a:latin typeface="Arial"/>
                <a:cs typeface="Arial"/>
              </a:rPr>
              <a:t> Guan, Xu Wang, Mary Qu Yang, Yu Zhang, </a:t>
            </a:r>
            <a:r>
              <a:rPr lang="en-US" sz="2400" dirty="0" err="1">
                <a:latin typeface="Arial"/>
                <a:cs typeface="Arial"/>
              </a:rPr>
              <a:t>Fengfeng</a:t>
            </a:r>
            <a:r>
              <a:rPr lang="en-US" sz="2400" dirty="0">
                <a:latin typeface="Arial"/>
                <a:cs typeface="Arial"/>
              </a:rPr>
              <a:t> Zhou, Chen Yang &amp; </a:t>
            </a:r>
            <a:r>
              <a:rPr lang="en-US" sz="2400" dirty="0" err="1">
                <a:latin typeface="Arial"/>
                <a:cs typeface="Arial"/>
              </a:rPr>
              <a:t>Yanchun</a:t>
            </a:r>
            <a:r>
              <a:rPr lang="en-US" sz="2400" dirty="0">
                <a:latin typeface="Arial"/>
                <a:cs typeface="Arial"/>
              </a:rPr>
              <a:t> Liang  Scientific Reports volume 8, (2018)]</a:t>
            </a:r>
          </a:p>
          <a:p>
            <a:pPr lvl="1" algn="just"/>
            <a:r>
              <a:rPr lang="en-US" sz="2400" dirty="0">
                <a:latin typeface="Arial"/>
                <a:cs typeface="Arial"/>
              </a:rPr>
              <a:t>Applied deep learning to explore full texts of biomedical articles containing detailed methodologies, experimental results, critical discussions and interpretations can be found, for the analysis of gene multi-functions relevant to cancer pathways derived from full-text biomedical publications.</a:t>
            </a:r>
          </a:p>
          <a:p>
            <a:pPr lvl="2" algn="just"/>
            <a:r>
              <a:rPr lang="en-US" dirty="0">
                <a:latin typeface="Arial"/>
                <a:cs typeface="Arial"/>
              </a:rPr>
              <a:t>Without the involvement of a biologist to do a feature study about the data.</a:t>
            </a:r>
          </a:p>
          <a:p>
            <a:pPr lvl="1" algn="just"/>
            <a:r>
              <a:rPr lang="en-US" sz="2400" dirty="0">
                <a:latin typeface="Arial"/>
                <a:cs typeface="Arial"/>
              </a:rPr>
              <a:t>Experimental results on eight KEGG cancer pathways revealed that this new system is not only superior to classical multi-label learning models, but it can also achieve numerous gene functions related to important cancer pathways.</a:t>
            </a:r>
          </a:p>
          <a:p>
            <a:endParaRPr lang="el-GR" dirty="0"/>
          </a:p>
        </p:txBody>
      </p:sp>
      <p:sp>
        <p:nvSpPr>
          <p:cNvPr id="4" name="Date Placeholder 3">
            <a:extLst>
              <a:ext uri="{FF2B5EF4-FFF2-40B4-BE49-F238E27FC236}">
                <a16:creationId xmlns:a16="http://schemas.microsoft.com/office/drawing/2014/main" id="{05D557C5-9636-4D82-8229-F7B1D646929D}"/>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8BDDA73D-83D3-485E-8266-555D691915DE}"/>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0EF5C165-FD39-4AF6-9D4A-C6B992BA4A4D}"/>
              </a:ext>
            </a:extLst>
          </p:cNvPr>
          <p:cNvSpPr>
            <a:spLocks noGrp="1"/>
          </p:cNvSpPr>
          <p:nvPr>
            <p:ph type="sldNum" sz="quarter" idx="12"/>
          </p:nvPr>
        </p:nvSpPr>
        <p:spPr/>
        <p:txBody>
          <a:bodyPr/>
          <a:lstStyle/>
          <a:p>
            <a:fld id="{4FAB73BC-B049-4115-A692-8D63A059BFB8}" type="slidenum">
              <a:rPr lang="en-US" smtClean="0"/>
              <a:t>116</a:t>
            </a:fld>
            <a:endParaRPr lang="en-US" dirty="0"/>
          </a:p>
        </p:txBody>
      </p:sp>
    </p:spTree>
    <p:extLst>
      <p:ext uri="{BB962C8B-B14F-4D97-AF65-F5344CB8AC3E}">
        <p14:creationId xmlns:p14="http://schemas.microsoft.com/office/powerpoint/2010/main" val="2856590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E04E-AAAC-40B5-8D20-8D1CD2977B74}"/>
              </a:ext>
            </a:extLst>
          </p:cNvPr>
          <p:cNvSpPr>
            <a:spLocks noGrp="1"/>
          </p:cNvSpPr>
          <p:nvPr>
            <p:ph type="title"/>
          </p:nvPr>
        </p:nvSpPr>
        <p:spPr/>
        <p:txBody>
          <a:bodyPr/>
          <a:lstStyle/>
          <a:p>
            <a:r>
              <a:rPr lang="en-US" dirty="0"/>
              <a:t>Opportunities for Deep Learning in Genomics</a:t>
            </a:r>
            <a:endParaRPr lang="el-GR" dirty="0"/>
          </a:p>
        </p:txBody>
      </p:sp>
      <p:sp>
        <p:nvSpPr>
          <p:cNvPr id="4" name="Date Placeholder 3">
            <a:extLst>
              <a:ext uri="{FF2B5EF4-FFF2-40B4-BE49-F238E27FC236}">
                <a16:creationId xmlns:a16="http://schemas.microsoft.com/office/drawing/2014/main" id="{99547F97-CFBE-4A66-AB34-F5AB514A2B8F}"/>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92C4002A-3F99-4F07-A81C-A3B4F2EE1553}"/>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2D068AB-FFCC-44BF-A7DD-C836E5BAAB99}"/>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0DE89FEF-0E7F-49BB-A30E-FDA3D288DB3F}"/>
              </a:ext>
            </a:extLst>
          </p:cNvPr>
          <p:cNvPicPr>
            <a:picLocks noChangeAspect="1"/>
          </p:cNvPicPr>
          <p:nvPr/>
        </p:nvPicPr>
        <p:blipFill rotWithShape="1">
          <a:blip r:embed="rId2"/>
          <a:srcRect t="23175"/>
          <a:stretch/>
        </p:blipFill>
        <p:spPr>
          <a:xfrm>
            <a:off x="1024128" y="1952896"/>
            <a:ext cx="9144000" cy="3457294"/>
          </a:xfrm>
          <a:prstGeom prst="rect">
            <a:avLst/>
          </a:prstGeom>
        </p:spPr>
      </p:pic>
      <p:sp>
        <p:nvSpPr>
          <p:cNvPr id="8" name="Rectangle 7">
            <a:extLst>
              <a:ext uri="{FF2B5EF4-FFF2-40B4-BE49-F238E27FC236}">
                <a16:creationId xmlns:a16="http://schemas.microsoft.com/office/drawing/2014/main" id="{1FB6638D-2E57-40C2-9C96-3338BA1A703E}"/>
              </a:ext>
            </a:extLst>
          </p:cNvPr>
          <p:cNvSpPr/>
          <p:nvPr/>
        </p:nvSpPr>
        <p:spPr>
          <a:xfrm>
            <a:off x="1024128" y="5594857"/>
            <a:ext cx="9144000" cy="307777"/>
          </a:xfrm>
          <a:prstGeom prst="rect">
            <a:avLst/>
          </a:prstGeom>
        </p:spPr>
        <p:txBody>
          <a:bodyPr wrap="square">
            <a:spAutoFit/>
          </a:bodyPr>
          <a:lstStyle/>
          <a:p>
            <a:r>
              <a:rPr lang="en-US" sz="1400" b="1" dirty="0"/>
              <a:t>https://</a:t>
            </a:r>
            <a:r>
              <a:rPr lang="en-US" sz="1400" b="1" dirty="0" err="1"/>
              <a:t>towardsdatascience.com</a:t>
            </a:r>
            <a:r>
              <a:rPr lang="en-US" sz="1400" b="1" dirty="0"/>
              <a:t>/opportunities-and-obstacles-for-deep-learning-in-biology-and-medicine-6ec914fe18c2</a:t>
            </a:r>
          </a:p>
        </p:txBody>
      </p:sp>
    </p:spTree>
    <p:extLst>
      <p:ext uri="{BB962C8B-B14F-4D97-AF65-F5344CB8AC3E}">
        <p14:creationId xmlns:p14="http://schemas.microsoft.com/office/powerpoint/2010/main" val="6497888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118</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 closing</a:t>
            </a:r>
            <a:endParaRPr lang="en-150" dirty="0"/>
          </a:p>
        </p:txBody>
      </p:sp>
    </p:spTree>
    <p:extLst>
      <p:ext uri="{BB962C8B-B14F-4D97-AF65-F5344CB8AC3E}">
        <p14:creationId xmlns:p14="http://schemas.microsoft.com/office/powerpoint/2010/main" val="18084632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3886-0255-4B29-BFD6-012FBF171106}"/>
              </a:ext>
            </a:extLst>
          </p:cNvPr>
          <p:cNvSpPr>
            <a:spLocks noGrp="1"/>
          </p:cNvSpPr>
          <p:nvPr>
            <p:ph type="title"/>
          </p:nvPr>
        </p:nvSpPr>
        <p:spPr/>
        <p:txBody>
          <a:bodyPr/>
          <a:lstStyle/>
          <a:p>
            <a:r>
              <a:rPr lang="en-US" dirty="0"/>
              <a:t>Applications of ML in Bioinformatics</a:t>
            </a:r>
            <a:endParaRPr lang="el-GR" dirty="0"/>
          </a:p>
        </p:txBody>
      </p:sp>
      <p:sp>
        <p:nvSpPr>
          <p:cNvPr id="4" name="Date Placeholder 3">
            <a:extLst>
              <a:ext uri="{FF2B5EF4-FFF2-40B4-BE49-F238E27FC236}">
                <a16:creationId xmlns:a16="http://schemas.microsoft.com/office/drawing/2014/main" id="{BFF9FFC5-83A2-43F6-AE56-B758F9870C02}"/>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7D6C9FE2-B9E2-4002-A2ED-C461EFF58717}"/>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0E3E17B8-C847-481A-B897-CAC79D0731E9}"/>
              </a:ext>
            </a:extLst>
          </p:cNvPr>
          <p:cNvSpPr>
            <a:spLocks noGrp="1"/>
          </p:cNvSpPr>
          <p:nvPr>
            <p:ph type="sldNum" sz="quarter" idx="12"/>
          </p:nvPr>
        </p:nvSpPr>
        <p:spPr/>
        <p:txBody>
          <a:bodyPr/>
          <a:lstStyle/>
          <a:p>
            <a:fld id="{4FAB73BC-B049-4115-A692-8D63A059BFB8}" type="slidenum">
              <a:rPr lang="en-US" smtClean="0"/>
              <a:t>119</a:t>
            </a:fld>
            <a:endParaRPr lang="en-US" dirty="0"/>
          </a:p>
        </p:txBody>
      </p:sp>
      <p:pic>
        <p:nvPicPr>
          <p:cNvPr id="7" name="Image 6">
            <a:extLst>
              <a:ext uri="{FF2B5EF4-FFF2-40B4-BE49-F238E27FC236}">
                <a16:creationId xmlns:a16="http://schemas.microsoft.com/office/drawing/2014/main" id="{62FCEFA4-DD9E-4CD9-9AD7-C741154458B0}"/>
              </a:ext>
            </a:extLst>
          </p:cNvPr>
          <p:cNvPicPr>
            <a:picLocks noChangeAspect="1"/>
          </p:cNvPicPr>
          <p:nvPr/>
        </p:nvPicPr>
        <p:blipFill rotWithShape="1">
          <a:blip r:embed="rId2"/>
          <a:srcRect t="13821" r="20325"/>
          <a:stretch/>
        </p:blipFill>
        <p:spPr>
          <a:xfrm>
            <a:off x="2101200" y="1614697"/>
            <a:ext cx="6239912" cy="5061969"/>
          </a:xfrm>
          <a:prstGeom prst="rect">
            <a:avLst/>
          </a:prstGeom>
        </p:spPr>
      </p:pic>
    </p:spTree>
    <p:extLst>
      <p:ext uri="{BB962C8B-B14F-4D97-AF65-F5344CB8AC3E}">
        <p14:creationId xmlns:p14="http://schemas.microsoft.com/office/powerpoint/2010/main" val="3232196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31116" y="5762894"/>
            <a:ext cx="6985216" cy="276999"/>
          </a:xfrm>
          <a:prstGeom prst="rect">
            <a:avLst/>
          </a:prstGeom>
        </p:spPr>
        <p:txBody>
          <a:bodyPr wrap="square">
            <a:spAutoFit/>
          </a:bodyPr>
          <a:lstStyle/>
          <a:p>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5" name="Image 4" descr="Sequencing_Cost_per_Genome_Feb2019_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25815"/>
            <a:ext cx="9144000" cy="5146358"/>
          </a:xfrm>
          <a:prstGeom prst="rect">
            <a:avLst/>
          </a:prstGeom>
        </p:spPr>
      </p:pic>
      <p:sp>
        <p:nvSpPr>
          <p:cNvPr id="2" name="Date Placeholder 1">
            <a:extLst>
              <a:ext uri="{FF2B5EF4-FFF2-40B4-BE49-F238E27FC236}">
                <a16:creationId xmlns:a16="http://schemas.microsoft.com/office/drawing/2014/main" id="{6A6E8F24-81C5-49B3-9E1A-52A8A12C1526}"/>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451FB963-5717-49B9-9339-FECB495D2856}"/>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E0457E8D-C324-4FE1-AF2C-BA2359A4079E}"/>
              </a:ext>
            </a:extLst>
          </p:cNvPr>
          <p:cNvSpPr>
            <a:spLocks noGrp="1"/>
          </p:cNvSpPr>
          <p:nvPr>
            <p:ph type="sldNum" sz="quarter" idx="12"/>
          </p:nvPr>
        </p:nvSpPr>
        <p:spPr/>
        <p:txBody>
          <a:bodyPr/>
          <a:lstStyle/>
          <a:p>
            <a:fld id="{7154FA1F-A38C-2E41-814C-E7DBBAE7EF2B}" type="slidenum">
              <a:rPr lang="fr-FR" smtClean="0"/>
              <a:t>12</a:t>
            </a:fld>
            <a:endParaRPr lang="fr-FR"/>
          </a:p>
        </p:txBody>
      </p:sp>
    </p:spTree>
    <p:extLst>
      <p:ext uri="{BB962C8B-B14F-4D97-AF65-F5344CB8AC3E}">
        <p14:creationId xmlns:p14="http://schemas.microsoft.com/office/powerpoint/2010/main" val="577461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458B-9268-45B8-B8CE-B8888B897D4E}"/>
              </a:ext>
            </a:extLst>
          </p:cNvPr>
          <p:cNvSpPr>
            <a:spLocks noGrp="1"/>
          </p:cNvSpPr>
          <p:nvPr>
            <p:ph type="title"/>
          </p:nvPr>
        </p:nvSpPr>
        <p:spPr/>
        <p:txBody>
          <a:bodyPr/>
          <a:lstStyle/>
          <a:p>
            <a:r>
              <a:rPr lang="en-US" dirty="0"/>
              <a:t>Is there a perfect ML technique?</a:t>
            </a:r>
            <a:endParaRPr lang="el-GR" dirty="0"/>
          </a:p>
        </p:txBody>
      </p:sp>
      <p:sp>
        <p:nvSpPr>
          <p:cNvPr id="3" name="Content Placeholder 2">
            <a:extLst>
              <a:ext uri="{FF2B5EF4-FFF2-40B4-BE49-F238E27FC236}">
                <a16:creationId xmlns:a16="http://schemas.microsoft.com/office/drawing/2014/main" id="{83A3EDA8-6A76-44D6-A53B-3712C7B15C47}"/>
              </a:ext>
            </a:extLst>
          </p:cNvPr>
          <p:cNvSpPr>
            <a:spLocks noGrp="1"/>
          </p:cNvSpPr>
          <p:nvPr>
            <p:ph idx="1"/>
          </p:nvPr>
        </p:nvSpPr>
        <p:spPr/>
        <p:txBody>
          <a:bodyPr/>
          <a:lstStyle/>
          <a:p>
            <a:r>
              <a:rPr lang="en-150" dirty="0"/>
              <a:t>There is not one solution (one machine learning algorithm) or one approach that fits all problems. </a:t>
            </a:r>
          </a:p>
          <a:p>
            <a:endParaRPr lang="en-150" dirty="0"/>
          </a:p>
          <a:p>
            <a:r>
              <a:rPr lang="en-150" dirty="0"/>
              <a:t>For each problem, there is not one single solution. </a:t>
            </a:r>
          </a:p>
          <a:p>
            <a:pPr marL="0" indent="0">
              <a:buNone/>
            </a:pPr>
            <a:endParaRPr lang="en-150" dirty="0"/>
          </a:p>
          <a:p>
            <a:endParaRPr lang="el-GR" dirty="0"/>
          </a:p>
        </p:txBody>
      </p:sp>
      <p:sp>
        <p:nvSpPr>
          <p:cNvPr id="4" name="Date Placeholder 3">
            <a:extLst>
              <a:ext uri="{FF2B5EF4-FFF2-40B4-BE49-F238E27FC236}">
                <a16:creationId xmlns:a16="http://schemas.microsoft.com/office/drawing/2014/main" id="{A5461EB0-6084-4D8B-ABED-725E57A0DC31}"/>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403CE337-5F92-414C-B328-2D8B906E6148}"/>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7477A67C-E41D-4023-95CB-3FF71FD55C08}"/>
              </a:ext>
            </a:extLst>
          </p:cNvPr>
          <p:cNvSpPr>
            <a:spLocks noGrp="1"/>
          </p:cNvSpPr>
          <p:nvPr>
            <p:ph type="sldNum" sz="quarter" idx="12"/>
          </p:nvPr>
        </p:nvSpPr>
        <p:spPr/>
        <p:txBody>
          <a:bodyPr/>
          <a:lstStyle/>
          <a:p>
            <a:fld id="{4FAB73BC-B049-4115-A692-8D63A059BFB8}" type="slidenum">
              <a:rPr lang="en-US" smtClean="0"/>
              <a:t>120</a:t>
            </a:fld>
            <a:endParaRPr lang="en-US" dirty="0"/>
          </a:p>
        </p:txBody>
      </p:sp>
    </p:spTree>
    <p:extLst>
      <p:ext uri="{BB962C8B-B14F-4D97-AF65-F5344CB8AC3E}">
        <p14:creationId xmlns:p14="http://schemas.microsoft.com/office/powerpoint/2010/main" val="153773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453C-C91F-4AF0-850F-E04EA768A763}"/>
              </a:ext>
            </a:extLst>
          </p:cNvPr>
          <p:cNvSpPr>
            <a:spLocks noGrp="1"/>
          </p:cNvSpPr>
          <p:nvPr>
            <p:ph type="title"/>
          </p:nvPr>
        </p:nvSpPr>
        <p:spPr/>
        <p:txBody>
          <a:bodyPr/>
          <a:lstStyle/>
          <a:p>
            <a:r>
              <a:rPr lang="en-US" dirty="0"/>
              <a:t>Which technique to use? </a:t>
            </a:r>
            <a:endParaRPr lang="el-GR" dirty="0"/>
          </a:p>
        </p:txBody>
      </p:sp>
      <p:sp>
        <p:nvSpPr>
          <p:cNvPr id="3" name="Content Placeholder 2">
            <a:extLst>
              <a:ext uri="{FF2B5EF4-FFF2-40B4-BE49-F238E27FC236}">
                <a16:creationId xmlns:a16="http://schemas.microsoft.com/office/drawing/2014/main" id="{BBA65D7A-0132-4952-8F76-A48F906398DE}"/>
              </a:ext>
            </a:extLst>
          </p:cNvPr>
          <p:cNvSpPr>
            <a:spLocks noGrp="1"/>
          </p:cNvSpPr>
          <p:nvPr>
            <p:ph idx="1"/>
          </p:nvPr>
        </p:nvSpPr>
        <p:spPr/>
        <p:txBody>
          <a:bodyPr/>
          <a:lstStyle/>
          <a:p>
            <a:pPr marL="0" indent="0">
              <a:buNone/>
            </a:pPr>
            <a:endParaRPr lang="en-150" dirty="0"/>
          </a:p>
          <a:p>
            <a:r>
              <a:rPr lang="en-150" sz="2400" dirty="0">
                <a:latin typeface="Arial"/>
                <a:cs typeface="Arial"/>
              </a:rPr>
              <a:t>Size, quality and nature of the data to be analysed.</a:t>
            </a:r>
          </a:p>
          <a:p>
            <a:r>
              <a:rPr lang="en-150" sz="2400" dirty="0">
                <a:latin typeface="Arial"/>
                <a:cs typeface="Arial"/>
              </a:rPr>
              <a:t>The question, the answer expected,  and also expected accuracy.</a:t>
            </a:r>
          </a:p>
          <a:p>
            <a:r>
              <a:rPr lang="en-150" sz="2400" dirty="0">
                <a:latin typeface="Arial"/>
                <a:cs typeface="Arial"/>
              </a:rPr>
              <a:t>How the result will be used</a:t>
            </a:r>
          </a:p>
          <a:p>
            <a:r>
              <a:rPr lang="en-150" sz="2400" dirty="0">
                <a:latin typeface="Arial"/>
                <a:cs typeface="Arial"/>
              </a:rPr>
              <a:t>Time and computing resources available.</a:t>
            </a:r>
          </a:p>
          <a:p>
            <a:r>
              <a:rPr lang="en-150" sz="2400" dirty="0">
                <a:latin typeface="Arial"/>
                <a:cs typeface="Arial"/>
              </a:rPr>
              <a:t>Always good to check performance of different algorithms and compare results. </a:t>
            </a:r>
            <a:endParaRPr lang="en-150" dirty="0"/>
          </a:p>
          <a:p>
            <a:endParaRPr lang="el-GR" dirty="0"/>
          </a:p>
        </p:txBody>
      </p:sp>
      <p:sp>
        <p:nvSpPr>
          <p:cNvPr id="4" name="Date Placeholder 3">
            <a:extLst>
              <a:ext uri="{FF2B5EF4-FFF2-40B4-BE49-F238E27FC236}">
                <a16:creationId xmlns:a16="http://schemas.microsoft.com/office/drawing/2014/main" id="{37C49044-BB86-46F5-BD29-E7BC31F77A87}"/>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945FD4D4-8EBD-4BC1-B66A-8F6672FF2E3F}"/>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28E52A9C-44B6-4B2E-89D4-D264378FF051}"/>
              </a:ext>
            </a:extLst>
          </p:cNvPr>
          <p:cNvSpPr>
            <a:spLocks noGrp="1"/>
          </p:cNvSpPr>
          <p:nvPr>
            <p:ph type="sldNum" sz="quarter" idx="12"/>
          </p:nvPr>
        </p:nvSpPr>
        <p:spPr/>
        <p:txBody>
          <a:bodyPr/>
          <a:lstStyle/>
          <a:p>
            <a:fld id="{4FAB73BC-B049-4115-A692-8D63A059BFB8}" type="slidenum">
              <a:rPr lang="en-US" smtClean="0"/>
              <a:t>121</a:t>
            </a:fld>
            <a:endParaRPr lang="en-US" dirty="0"/>
          </a:p>
        </p:txBody>
      </p:sp>
    </p:spTree>
    <p:extLst>
      <p:ext uri="{BB962C8B-B14F-4D97-AF65-F5344CB8AC3E}">
        <p14:creationId xmlns:p14="http://schemas.microsoft.com/office/powerpoint/2010/main" val="1661055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A358-220E-45CD-81A7-7108496A50D9}"/>
              </a:ext>
            </a:extLst>
          </p:cNvPr>
          <p:cNvSpPr>
            <a:spLocks noGrp="1"/>
          </p:cNvSpPr>
          <p:nvPr>
            <p:ph type="title"/>
          </p:nvPr>
        </p:nvSpPr>
        <p:spPr/>
        <p:txBody>
          <a:bodyPr/>
          <a:lstStyle/>
          <a:p>
            <a:r>
              <a:rPr lang="en-US" dirty="0"/>
              <a:t>What kind of data do you have?</a:t>
            </a:r>
            <a:endParaRPr lang="el-GR" dirty="0"/>
          </a:p>
        </p:txBody>
      </p:sp>
      <p:sp>
        <p:nvSpPr>
          <p:cNvPr id="3" name="Content Placeholder 2">
            <a:extLst>
              <a:ext uri="{FF2B5EF4-FFF2-40B4-BE49-F238E27FC236}">
                <a16:creationId xmlns:a16="http://schemas.microsoft.com/office/drawing/2014/main" id="{4EBBDDC5-2300-48F8-9DF8-5731ACE37563}"/>
              </a:ext>
            </a:extLst>
          </p:cNvPr>
          <p:cNvSpPr>
            <a:spLocks noGrp="1"/>
          </p:cNvSpPr>
          <p:nvPr>
            <p:ph idx="1"/>
          </p:nvPr>
        </p:nvSpPr>
        <p:spPr/>
        <p:txBody>
          <a:bodyPr>
            <a:normAutofit lnSpcReduction="10000"/>
          </a:bodyPr>
          <a:lstStyle/>
          <a:p>
            <a:endParaRPr lang="en-150" dirty="0"/>
          </a:p>
          <a:p>
            <a:r>
              <a:rPr lang="en-150" dirty="0">
                <a:latin typeface="Arial"/>
                <a:cs typeface="Arial"/>
              </a:rPr>
              <a:t>If the data to be analysed is unlabelled and the aim is to find structure, it is an unsupervised learning problem.</a:t>
            </a:r>
          </a:p>
          <a:p>
            <a:r>
              <a:rPr lang="en-150" dirty="0">
                <a:latin typeface="Arial"/>
                <a:cs typeface="Arial"/>
              </a:rPr>
              <a:t>If the aim is to optimize an objective function by interacting with an environment, it is a reinforcement learning problem.</a:t>
            </a:r>
          </a:p>
          <a:p>
            <a:r>
              <a:rPr lang="en-150" dirty="0">
                <a:latin typeface="Arial"/>
                <a:cs typeface="Arial"/>
              </a:rPr>
              <a:t>When supervised learning is feasible, it is often the case that additional, unlabelled data points are easy to obtain.</a:t>
            </a:r>
          </a:p>
          <a:p>
            <a:r>
              <a:rPr lang="en-150" dirty="0">
                <a:latin typeface="Arial"/>
                <a:cs typeface="Arial"/>
              </a:rPr>
              <a:t>How do you decide whether it’s a supervised or semi-supervised approach?</a:t>
            </a:r>
          </a:p>
          <a:p>
            <a:r>
              <a:rPr lang="en-150" dirty="0">
                <a:latin typeface="Arial"/>
                <a:cs typeface="Arial"/>
              </a:rPr>
              <a:t>A good rule of thumb is to use semi-supervised learning if you do not have very much labelled data and you have a very large amount of unlabelled data </a:t>
            </a:r>
          </a:p>
        </p:txBody>
      </p:sp>
      <p:sp>
        <p:nvSpPr>
          <p:cNvPr id="4" name="Date Placeholder 3">
            <a:extLst>
              <a:ext uri="{FF2B5EF4-FFF2-40B4-BE49-F238E27FC236}">
                <a16:creationId xmlns:a16="http://schemas.microsoft.com/office/drawing/2014/main" id="{254EAA8C-EA97-47C9-BAB0-E9134E7E20CB}"/>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B84406B1-DDB7-4B99-A61A-15507FE6F7B0}"/>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0369F9DE-9351-4CC6-9D8E-179C74F0F77B}"/>
              </a:ext>
            </a:extLst>
          </p:cNvPr>
          <p:cNvSpPr>
            <a:spLocks noGrp="1"/>
          </p:cNvSpPr>
          <p:nvPr>
            <p:ph type="sldNum" sz="quarter" idx="12"/>
          </p:nvPr>
        </p:nvSpPr>
        <p:spPr/>
        <p:txBody>
          <a:bodyPr/>
          <a:lstStyle/>
          <a:p>
            <a:fld id="{4FAB73BC-B049-4115-A692-8D63A059BFB8}" type="slidenum">
              <a:rPr lang="en-US" smtClean="0"/>
              <a:t>122</a:t>
            </a:fld>
            <a:endParaRPr lang="en-US" dirty="0"/>
          </a:p>
        </p:txBody>
      </p:sp>
    </p:spTree>
    <p:extLst>
      <p:ext uri="{BB962C8B-B14F-4D97-AF65-F5344CB8AC3E}">
        <p14:creationId xmlns:p14="http://schemas.microsoft.com/office/powerpoint/2010/main" val="30649329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FCB1-6DE7-4D61-8000-A6B66F977476}"/>
              </a:ext>
            </a:extLst>
          </p:cNvPr>
          <p:cNvSpPr>
            <a:spLocks noGrp="1"/>
          </p:cNvSpPr>
          <p:nvPr>
            <p:ph type="title"/>
          </p:nvPr>
        </p:nvSpPr>
        <p:spPr/>
        <p:txBody>
          <a:bodyPr/>
          <a:lstStyle/>
          <a:p>
            <a:r>
              <a:rPr lang="en-US" dirty="0"/>
              <a:t>What is the expected output?</a:t>
            </a:r>
            <a:endParaRPr lang="el-GR" dirty="0"/>
          </a:p>
        </p:txBody>
      </p:sp>
      <p:sp>
        <p:nvSpPr>
          <p:cNvPr id="3" name="Content Placeholder 2">
            <a:extLst>
              <a:ext uri="{FF2B5EF4-FFF2-40B4-BE49-F238E27FC236}">
                <a16:creationId xmlns:a16="http://schemas.microsoft.com/office/drawing/2014/main" id="{C43FADC1-4BBC-4023-9498-BACF9E4C012D}"/>
              </a:ext>
            </a:extLst>
          </p:cNvPr>
          <p:cNvSpPr>
            <a:spLocks noGrp="1"/>
          </p:cNvSpPr>
          <p:nvPr>
            <p:ph idx="1"/>
          </p:nvPr>
        </p:nvSpPr>
        <p:spPr/>
        <p:txBody>
          <a:bodyPr>
            <a:normAutofit fontScale="92500"/>
          </a:bodyPr>
          <a:lstStyle/>
          <a:p>
            <a:pPr marL="0" indent="0">
              <a:buNone/>
            </a:pPr>
            <a:endParaRPr lang="en-150" dirty="0"/>
          </a:p>
          <a:p>
            <a:r>
              <a:rPr lang="en-150" sz="2600" dirty="0">
                <a:latin typeface="Arial"/>
                <a:cs typeface="Arial"/>
              </a:rPr>
              <a:t>If the output of your model is a number, it is a regression problem.	</a:t>
            </a:r>
          </a:p>
          <a:p>
            <a:pPr lvl="1"/>
            <a:r>
              <a:rPr lang="en-150" sz="2600" dirty="0">
                <a:latin typeface="Arial"/>
                <a:cs typeface="Arial"/>
              </a:rPr>
              <a:t>Two-class classification of gene expression data</a:t>
            </a:r>
          </a:p>
          <a:p>
            <a:r>
              <a:rPr lang="en-150" sz="2600" dirty="0">
                <a:latin typeface="Arial"/>
                <a:cs typeface="Arial"/>
              </a:rPr>
              <a:t>If the output of your model is a class, it is a classification problem.</a:t>
            </a:r>
          </a:p>
          <a:p>
            <a:pPr lvl="1"/>
            <a:r>
              <a:rPr lang="en-150" sz="2600" dirty="0">
                <a:latin typeface="Arial"/>
                <a:cs typeface="Arial"/>
              </a:rPr>
              <a:t>Genomic classification of AML</a:t>
            </a:r>
          </a:p>
          <a:p>
            <a:r>
              <a:rPr lang="en-150" sz="2600" dirty="0">
                <a:latin typeface="Arial"/>
                <a:cs typeface="Arial"/>
              </a:rPr>
              <a:t>If the output of your model is a set of input groups, it is a clustering problem.</a:t>
            </a:r>
          </a:p>
          <a:p>
            <a:pPr lvl="1"/>
            <a:r>
              <a:rPr lang="en-150" sz="2600" dirty="0">
                <a:latin typeface="Arial"/>
                <a:cs typeface="Arial"/>
              </a:rPr>
              <a:t>Patterns in gene expression at different developmental stages of zebrafish</a:t>
            </a:r>
            <a:endParaRPr lang="en-150" dirty="0"/>
          </a:p>
          <a:p>
            <a:endParaRPr lang="el-GR" dirty="0"/>
          </a:p>
        </p:txBody>
      </p:sp>
      <p:sp>
        <p:nvSpPr>
          <p:cNvPr id="4" name="Date Placeholder 3">
            <a:extLst>
              <a:ext uri="{FF2B5EF4-FFF2-40B4-BE49-F238E27FC236}">
                <a16:creationId xmlns:a16="http://schemas.microsoft.com/office/drawing/2014/main" id="{B47BACAA-4DCE-46CD-A9EE-4A1C8B4BBD8F}"/>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D9C85F15-324C-4242-9A60-B52212F1D8E2}"/>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C332ABD-8FA0-4127-9D76-FAAD634001BF}"/>
              </a:ext>
            </a:extLst>
          </p:cNvPr>
          <p:cNvSpPr>
            <a:spLocks noGrp="1"/>
          </p:cNvSpPr>
          <p:nvPr>
            <p:ph type="sldNum" sz="quarter" idx="12"/>
          </p:nvPr>
        </p:nvSpPr>
        <p:spPr/>
        <p:txBody>
          <a:bodyPr/>
          <a:lstStyle/>
          <a:p>
            <a:fld id="{4FAB73BC-B049-4115-A692-8D63A059BFB8}" type="slidenum">
              <a:rPr lang="en-US" smtClean="0"/>
              <a:t>123</a:t>
            </a:fld>
            <a:endParaRPr lang="en-US" dirty="0"/>
          </a:p>
        </p:txBody>
      </p:sp>
    </p:spTree>
    <p:extLst>
      <p:ext uri="{BB962C8B-B14F-4D97-AF65-F5344CB8AC3E}">
        <p14:creationId xmlns:p14="http://schemas.microsoft.com/office/powerpoint/2010/main" val="7488851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67C7-18DA-49CC-A9D6-25D4F9C63939}"/>
              </a:ext>
            </a:extLst>
          </p:cNvPr>
          <p:cNvSpPr>
            <a:spLocks noGrp="1"/>
          </p:cNvSpPr>
          <p:nvPr>
            <p:ph type="title"/>
          </p:nvPr>
        </p:nvSpPr>
        <p:spPr/>
        <p:txBody>
          <a:bodyPr>
            <a:normAutofit/>
          </a:bodyPr>
          <a:lstStyle/>
          <a:p>
            <a:r>
              <a:rPr lang="en-US" dirty="0"/>
              <a:t>Do no harm: a roadmap for responsible machine learning for health care</a:t>
            </a:r>
            <a:endParaRPr lang="el-GR" dirty="0"/>
          </a:p>
        </p:txBody>
      </p:sp>
      <p:sp>
        <p:nvSpPr>
          <p:cNvPr id="4" name="Date Placeholder 3">
            <a:extLst>
              <a:ext uri="{FF2B5EF4-FFF2-40B4-BE49-F238E27FC236}">
                <a16:creationId xmlns:a16="http://schemas.microsoft.com/office/drawing/2014/main" id="{9747FD76-2414-49D0-A792-7436A68A3051}"/>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43CFD9B0-E046-4E6E-9864-13F72ED8E883}"/>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7AF5856E-E814-4E72-9FD6-34B803EDFAD0}"/>
              </a:ext>
            </a:extLst>
          </p:cNvPr>
          <p:cNvSpPr>
            <a:spLocks noGrp="1"/>
          </p:cNvSpPr>
          <p:nvPr>
            <p:ph type="sldNum" sz="quarter" idx="12"/>
          </p:nvPr>
        </p:nvSpPr>
        <p:spPr/>
        <p:txBody>
          <a:bodyPr/>
          <a:lstStyle/>
          <a:p>
            <a:fld id="{4FAB73BC-B049-4115-A692-8D63A059BFB8}" type="slidenum">
              <a:rPr lang="en-US" smtClean="0"/>
              <a:t>124</a:t>
            </a:fld>
            <a:endParaRPr lang="en-US" dirty="0"/>
          </a:p>
        </p:txBody>
      </p:sp>
      <p:sp>
        <p:nvSpPr>
          <p:cNvPr id="7" name="Rectangle 6">
            <a:extLst>
              <a:ext uri="{FF2B5EF4-FFF2-40B4-BE49-F238E27FC236}">
                <a16:creationId xmlns:a16="http://schemas.microsoft.com/office/drawing/2014/main" id="{3F07ECE2-F6CB-49F1-9CC2-9DA9B7102AC0}"/>
              </a:ext>
            </a:extLst>
          </p:cNvPr>
          <p:cNvSpPr/>
          <p:nvPr/>
        </p:nvSpPr>
        <p:spPr>
          <a:xfrm>
            <a:off x="2812362" y="6437247"/>
            <a:ext cx="6143604" cy="307777"/>
          </a:xfrm>
          <a:prstGeom prst="rect">
            <a:avLst/>
          </a:prstGeom>
        </p:spPr>
        <p:txBody>
          <a:bodyPr wrap="square">
            <a:spAutoFit/>
          </a:bodyPr>
          <a:lstStyle/>
          <a:p>
            <a:r>
              <a:rPr lang="fr-FR" sz="1400" i="1" dirty="0" err="1">
                <a:latin typeface="Arial"/>
                <a:cs typeface="Arial"/>
              </a:rPr>
              <a:t>https</a:t>
            </a:r>
            <a:r>
              <a:rPr lang="fr-FR" sz="1400" i="1" dirty="0">
                <a:latin typeface="Arial"/>
                <a:cs typeface="Arial"/>
              </a:rPr>
              <a:t>://</a:t>
            </a:r>
            <a:r>
              <a:rPr lang="fr-FR" sz="1400" i="1" dirty="0" err="1">
                <a:latin typeface="Arial"/>
                <a:cs typeface="Arial"/>
              </a:rPr>
              <a:t>www.nature.com</a:t>
            </a:r>
            <a:r>
              <a:rPr lang="fr-FR" sz="1400" i="1" dirty="0">
                <a:latin typeface="Arial"/>
                <a:cs typeface="Arial"/>
              </a:rPr>
              <a:t>/articles/s41591-019-0548-6/figures/1</a:t>
            </a:r>
          </a:p>
        </p:txBody>
      </p:sp>
      <p:pic>
        <p:nvPicPr>
          <p:cNvPr id="8" name="Image 4" descr="MLroadmap.jpeg">
            <a:extLst>
              <a:ext uri="{FF2B5EF4-FFF2-40B4-BE49-F238E27FC236}">
                <a16:creationId xmlns:a16="http://schemas.microsoft.com/office/drawing/2014/main" id="{8A2ACB89-FB8A-4243-818F-EECFDD0E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23" y="2084832"/>
            <a:ext cx="7496291" cy="4346833"/>
          </a:xfrm>
          <a:prstGeom prst="rect">
            <a:avLst/>
          </a:prstGeom>
        </p:spPr>
      </p:pic>
    </p:spTree>
    <p:extLst>
      <p:ext uri="{BB962C8B-B14F-4D97-AF65-F5344CB8AC3E}">
        <p14:creationId xmlns:p14="http://schemas.microsoft.com/office/powerpoint/2010/main" val="16362327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Tools</a:t>
            </a:r>
          </a:p>
        </p:txBody>
      </p:sp>
      <p:sp>
        <p:nvSpPr>
          <p:cNvPr id="3" name="Content Placeholder 2"/>
          <p:cNvSpPr>
            <a:spLocks noGrp="1"/>
          </p:cNvSpPr>
          <p:nvPr>
            <p:ph idx="1"/>
          </p:nvPr>
        </p:nvSpPr>
        <p:spPr>
          <a:xfrm>
            <a:off x="1444031" y="1793036"/>
            <a:ext cx="8606784" cy="4525963"/>
          </a:xfrm>
        </p:spPr>
        <p:txBody>
          <a:bodyPr>
            <a:normAutofit fontScale="92500"/>
          </a:bodyPr>
          <a:lstStyle/>
          <a:p>
            <a:pPr algn="just"/>
            <a:r>
              <a:rPr lang="en-GB" sz="2800" dirty="0"/>
              <a:t>All the methods listed above are already available either in Python, R (</a:t>
            </a:r>
            <a:r>
              <a:rPr lang="en-GB" sz="2800" u="sng" dirty="0">
                <a:hlinkClick r:id="rId2"/>
              </a:rPr>
              <a:t>https://www.r-project.org/about.html</a:t>
            </a:r>
            <a:r>
              <a:rPr lang="en-GB" sz="2800" i="1" dirty="0"/>
              <a:t> </a:t>
            </a:r>
            <a:r>
              <a:rPr lang="en-GB" sz="2800" dirty="0"/>
              <a:t>)</a:t>
            </a:r>
            <a:r>
              <a:rPr lang="en-GB" sz="2800" i="1" dirty="0"/>
              <a:t> </a:t>
            </a:r>
            <a:r>
              <a:rPr lang="en-GB" sz="2800" dirty="0"/>
              <a:t>or </a:t>
            </a:r>
            <a:r>
              <a:rPr lang="en-GB" sz="2800" dirty="0" err="1"/>
              <a:t>Matlab</a:t>
            </a:r>
            <a:r>
              <a:rPr lang="en-GB" sz="2800" dirty="0"/>
              <a:t> using existing packages. Some basic code needs to be written. </a:t>
            </a:r>
          </a:p>
          <a:p>
            <a:pPr algn="just"/>
            <a:r>
              <a:rPr lang="en-GB" sz="2800" dirty="0"/>
              <a:t>If you are not used to writing code, you may use a tool like WEKA (</a:t>
            </a:r>
            <a:r>
              <a:rPr lang="en-GB" sz="2800" u="sng" dirty="0">
                <a:hlinkClick r:id="rId3"/>
              </a:rPr>
              <a:t>https://www.cs.waikato.ac.nz/ml/weka/</a:t>
            </a:r>
            <a:r>
              <a:rPr lang="en-GB" sz="2800" i="1" dirty="0"/>
              <a:t>) </a:t>
            </a:r>
            <a:r>
              <a:rPr lang="en-GB" sz="2800" dirty="0"/>
              <a:t>or </a:t>
            </a:r>
            <a:r>
              <a:rPr lang="en-GB" sz="2800" dirty="0" err="1"/>
              <a:t>RapidMiner</a:t>
            </a:r>
            <a:r>
              <a:rPr lang="en-GB" sz="2800" dirty="0"/>
              <a:t> (</a:t>
            </a:r>
            <a:r>
              <a:rPr lang="en-GB" sz="2800" u="sng" dirty="0">
                <a:hlinkClick r:id="rId4"/>
              </a:rPr>
              <a:t>https://rapidminer.com/</a:t>
            </a:r>
            <a:r>
              <a:rPr lang="en-GB" sz="2800" i="1" dirty="0"/>
              <a:t>) </a:t>
            </a:r>
            <a:r>
              <a:rPr lang="en-GB" sz="2800" dirty="0"/>
              <a:t>– the methods are already implemented and you simply need to load your data in either csv, </a:t>
            </a:r>
            <a:r>
              <a:rPr lang="en-GB" sz="2800" dirty="0" err="1"/>
              <a:t>arff</a:t>
            </a:r>
            <a:r>
              <a:rPr lang="en-GB" sz="2800" dirty="0"/>
              <a:t>,… format and run the selected methods.</a:t>
            </a:r>
          </a:p>
          <a:p>
            <a:pPr algn="just"/>
            <a:r>
              <a:rPr lang="en-GB" sz="2800" dirty="0"/>
              <a:t>Some useful R packages R implementing many ML techniques: </a:t>
            </a:r>
            <a:r>
              <a:rPr lang="en-GB" sz="2800" dirty="0">
                <a:hlinkClick r:id="rId5"/>
              </a:rPr>
              <a:t>https://</a:t>
            </a:r>
            <a:r>
              <a:rPr lang="en-GB" sz="2800" dirty="0" err="1">
                <a:hlinkClick r:id="rId5"/>
              </a:rPr>
              <a:t>cran.r-project.org</a:t>
            </a:r>
            <a:r>
              <a:rPr lang="en-GB" sz="2800" dirty="0">
                <a:hlinkClick r:id="rId5"/>
              </a:rPr>
              <a:t>/web/views/</a:t>
            </a:r>
            <a:r>
              <a:rPr lang="en-GB" sz="2800" dirty="0" err="1">
                <a:hlinkClick r:id="rId5"/>
              </a:rPr>
              <a:t>MachineLearning.html</a:t>
            </a:r>
            <a:endParaRPr lang="en-GB" sz="2800" dirty="0"/>
          </a:p>
          <a:p>
            <a:pPr algn="just"/>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125</a:t>
            </a:fld>
            <a:endParaRPr lang="en-GB"/>
          </a:p>
        </p:txBody>
      </p:sp>
      <p:sp>
        <p:nvSpPr>
          <p:cNvPr id="5" name="Date Placeholder 4">
            <a:extLst>
              <a:ext uri="{FF2B5EF4-FFF2-40B4-BE49-F238E27FC236}">
                <a16:creationId xmlns:a16="http://schemas.microsoft.com/office/drawing/2014/main" id="{C0387F07-BE5A-4A7C-9066-D7C4A7B89762}"/>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CFFF394B-DA7D-4B56-B4A5-9DE7176BB64C}"/>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26771395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Online Resources</a:t>
            </a:r>
          </a:p>
        </p:txBody>
      </p:sp>
      <p:sp>
        <p:nvSpPr>
          <p:cNvPr id="3" name="Content Placeholder 2"/>
          <p:cNvSpPr>
            <a:spLocks noGrp="1"/>
          </p:cNvSpPr>
          <p:nvPr>
            <p:ph idx="1"/>
          </p:nvPr>
        </p:nvSpPr>
        <p:spPr/>
        <p:txBody>
          <a:bodyPr/>
          <a:lstStyle/>
          <a:p>
            <a:r>
              <a:rPr lang="en-GB" dirty="0">
                <a:hlinkClick r:id="" action="ppaction://noaction"/>
              </a:rPr>
              <a:t>https://machinelearningmastery.com/start-here/</a:t>
            </a:r>
          </a:p>
          <a:p>
            <a:r>
              <a:rPr lang="en-GB" dirty="0">
                <a:hlinkClick r:id="" action="ppaction://noaction"/>
              </a:rPr>
              <a:t>https://www.datascience.com/blog</a:t>
            </a:r>
            <a:endParaRPr lang="en-GB" dirty="0"/>
          </a:p>
          <a:p>
            <a:r>
              <a:rPr lang="en-GB" dirty="0">
                <a:hlinkClick r:id="rId3"/>
              </a:rPr>
              <a:t>https://www.mathworks.com/discovery/machine-learning.html</a:t>
            </a:r>
            <a:endParaRPr lang="en-GB" dirty="0"/>
          </a:p>
          <a:p>
            <a:r>
              <a:rPr lang="en-GB" dirty="0">
                <a:hlinkClick r:id="rId4"/>
              </a:rPr>
              <a:t>https://www.coursera.org/browse/data-science</a:t>
            </a:r>
            <a:endParaRPr lang="en-GB" dirty="0"/>
          </a:p>
          <a:p>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126</a:t>
            </a:fld>
            <a:endParaRPr lang="en-GB"/>
          </a:p>
        </p:txBody>
      </p:sp>
      <p:sp>
        <p:nvSpPr>
          <p:cNvPr id="5" name="Date Placeholder 4">
            <a:extLst>
              <a:ext uri="{FF2B5EF4-FFF2-40B4-BE49-F238E27FC236}">
                <a16:creationId xmlns:a16="http://schemas.microsoft.com/office/drawing/2014/main" id="{380153D5-BB4A-40B3-8EB0-9C47979E7B75}"/>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8E703D5F-F13F-4853-BCDF-8FB54E6401A5}"/>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19957202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Sources</a:t>
            </a:r>
          </a:p>
        </p:txBody>
      </p:sp>
      <p:sp>
        <p:nvSpPr>
          <p:cNvPr id="3" name="Espace réservé du contenu 2"/>
          <p:cNvSpPr>
            <a:spLocks noGrp="1"/>
          </p:cNvSpPr>
          <p:nvPr>
            <p:ph idx="1"/>
          </p:nvPr>
        </p:nvSpPr>
        <p:spPr/>
        <p:txBody>
          <a:bodyPr>
            <a:normAutofit/>
          </a:bodyPr>
          <a:lstStyle/>
          <a:p>
            <a:r>
              <a:rPr lang="en-150" sz="2600" dirty="0">
                <a:hlinkClick r:id="rId2"/>
              </a:rPr>
              <a:t>http://www.sthda.com/english/articles/29-cluster-validation-essentials/97-cluster-validation-statistics-must-know-methods/#data-preparation</a:t>
            </a:r>
            <a:endParaRPr lang="en-150" sz="2600" dirty="0"/>
          </a:p>
          <a:p>
            <a:r>
              <a:rPr lang="en-150" sz="2600" dirty="0">
                <a:hlinkClick r:id="rId3"/>
              </a:rPr>
              <a:t>https://medium.mybridge.co/30-amazing-machine-learning-projects-for-the-past-year-v-2018-b853b8621ac7</a:t>
            </a:r>
            <a:endParaRPr lang="en-150" sz="2600" dirty="0"/>
          </a:p>
          <a:p>
            <a:endParaRPr lang="en-150" sz="2600" dirty="0"/>
          </a:p>
          <a:p>
            <a:r>
              <a:rPr lang="en-150" sz="2600" dirty="0"/>
              <a:t>Shakuntala </a:t>
            </a:r>
            <a:r>
              <a:rPr lang="en-150" sz="2600" dirty="0" err="1"/>
              <a:t>Baichoo</a:t>
            </a:r>
            <a:r>
              <a:rPr lang="en-150" sz="2600" dirty="0"/>
              <a:t> and Zahra </a:t>
            </a:r>
            <a:r>
              <a:rPr lang="en-150" sz="2600" dirty="0" err="1"/>
              <a:t>Mungloo</a:t>
            </a:r>
            <a:r>
              <a:rPr lang="en-150" sz="2600" dirty="0"/>
              <a:t> slides (H3ABionet, ML group)</a:t>
            </a:r>
            <a:endParaRPr lang="en-150" dirty="0"/>
          </a:p>
        </p:txBody>
      </p:sp>
      <p:sp>
        <p:nvSpPr>
          <p:cNvPr id="4" name="Date Placeholder 3">
            <a:extLst>
              <a:ext uri="{FF2B5EF4-FFF2-40B4-BE49-F238E27FC236}">
                <a16:creationId xmlns:a16="http://schemas.microsoft.com/office/drawing/2014/main" id="{64B588AC-EE65-41D7-8C5E-3EEC1B45EB12}"/>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D5F4C452-E918-4153-AE69-850B69A33474}"/>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6C8BFD0B-FFCA-417A-9DB9-0B9923297E2C}"/>
              </a:ext>
            </a:extLst>
          </p:cNvPr>
          <p:cNvSpPr>
            <a:spLocks noGrp="1"/>
          </p:cNvSpPr>
          <p:nvPr>
            <p:ph type="sldNum" sz="quarter" idx="12"/>
          </p:nvPr>
        </p:nvSpPr>
        <p:spPr/>
        <p:txBody>
          <a:bodyPr/>
          <a:lstStyle/>
          <a:p>
            <a:fld id="{7154FA1F-A38C-2E41-814C-E7DBBAE7EF2B}" type="slidenum">
              <a:rPr lang="fr-FR" smtClean="0"/>
              <a:t>127</a:t>
            </a:fld>
            <a:endParaRPr lang="fr-FR"/>
          </a:p>
        </p:txBody>
      </p:sp>
    </p:spTree>
    <p:extLst>
      <p:ext uri="{BB962C8B-B14F-4D97-AF65-F5344CB8AC3E}">
        <p14:creationId xmlns:p14="http://schemas.microsoft.com/office/powerpoint/2010/main" val="1391457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42A441-046A-4C63-94EA-1D48F96B964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8B6E4045-9808-407F-9242-4E097486CFD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6272F23B-4ED1-4A9B-9AD9-ED14FA2EA7E3}"/>
              </a:ext>
            </a:extLst>
          </p:cNvPr>
          <p:cNvSpPr>
            <a:spLocks noGrp="1"/>
          </p:cNvSpPr>
          <p:nvPr>
            <p:ph type="sldNum" sz="quarter" idx="12"/>
          </p:nvPr>
        </p:nvSpPr>
        <p:spPr/>
        <p:txBody>
          <a:bodyPr/>
          <a:lstStyle/>
          <a:p>
            <a:fld id="{7154FA1F-A38C-2E41-814C-E7DBBAE7EF2B}" type="slidenum">
              <a:rPr lang="fr-FR" smtClean="0"/>
              <a:t>128</a:t>
            </a:fld>
            <a:endParaRPr lang="fr-FR"/>
          </a:p>
        </p:txBody>
      </p:sp>
      <p:pic>
        <p:nvPicPr>
          <p:cNvPr id="7" name="Google Shape;115;p20">
            <a:extLst>
              <a:ext uri="{FF2B5EF4-FFF2-40B4-BE49-F238E27FC236}">
                <a16:creationId xmlns:a16="http://schemas.microsoft.com/office/drawing/2014/main" id="{D3693E91-0313-4F2E-A736-56403B2FF1B2}"/>
              </a:ext>
            </a:extLst>
          </p:cNvPr>
          <p:cNvPicPr preferRelativeResize="0"/>
          <p:nvPr/>
        </p:nvPicPr>
        <p:blipFill rotWithShape="1">
          <a:blip r:embed="rId2">
            <a:alphaModFix/>
          </a:blip>
          <a:srcRect/>
          <a:stretch/>
        </p:blipFill>
        <p:spPr>
          <a:xfrm>
            <a:off x="3732800" y="2418740"/>
            <a:ext cx="4726400" cy="3503258"/>
          </a:xfrm>
          <a:prstGeom prst="rect">
            <a:avLst/>
          </a:prstGeom>
          <a:noFill/>
          <a:ln>
            <a:noFill/>
          </a:ln>
        </p:spPr>
      </p:pic>
      <p:sp>
        <p:nvSpPr>
          <p:cNvPr id="8" name="Title 1">
            <a:extLst>
              <a:ext uri="{FF2B5EF4-FFF2-40B4-BE49-F238E27FC236}">
                <a16:creationId xmlns:a16="http://schemas.microsoft.com/office/drawing/2014/main" id="{9918B459-E68D-4634-9074-BC149D09F132}"/>
              </a:ext>
            </a:extLst>
          </p:cNvPr>
          <p:cNvSpPr>
            <a:spLocks noGrp="1"/>
          </p:cNvSpPr>
          <p:nvPr>
            <p:ph type="title"/>
          </p:nvPr>
        </p:nvSpPr>
        <p:spPr>
          <a:xfrm>
            <a:off x="3477761" y="577583"/>
            <a:ext cx="5079104" cy="1409880"/>
          </a:xfrm>
        </p:spPr>
        <p:txBody>
          <a:bodyPr/>
          <a:lstStyle/>
          <a:p>
            <a:pPr algn="ctr"/>
            <a:r>
              <a:rPr lang="en-US" sz="4000" dirty="0"/>
              <a:t>Now go forth and ML! </a:t>
            </a:r>
            <a:r>
              <a:rPr lang="en-US" sz="4000" dirty="0">
                <a:sym typeface="Wingdings" panose="05000000000000000000" pitchFamily="2" charset="2"/>
              </a:rPr>
              <a:t></a:t>
            </a:r>
            <a:endParaRPr lang="en-150" sz="4000" dirty="0"/>
          </a:p>
        </p:txBody>
      </p:sp>
    </p:spTree>
    <p:extLst>
      <p:ext uri="{BB962C8B-B14F-4D97-AF65-F5344CB8AC3E}">
        <p14:creationId xmlns:p14="http://schemas.microsoft.com/office/powerpoint/2010/main" val="407962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parsedata.jpg"/>
          <p:cNvPicPr>
            <a:picLocks noGrp="1" noChangeAspect="1"/>
          </p:cNvPicPr>
          <p:nvPr>
            <p:ph idx="1"/>
          </p:nvPr>
        </p:nvPicPr>
        <p:blipFill>
          <a:blip r:embed="rId3" cstate="print">
            <a:extLst>
              <a:ext uri="{28A0092B-C50C-407E-A947-70E740481C1C}">
                <a14:useLocalDpi xmlns:a14="http://schemas.microsoft.com/office/drawing/2010/main" val="0"/>
              </a:ext>
            </a:extLst>
          </a:blip>
          <a:srcRect l="830" r="830"/>
          <a:stretch>
            <a:fillRect/>
          </a:stretch>
        </p:blipFill>
        <p:spPr>
          <a:xfrm>
            <a:off x="2033070" y="1058251"/>
            <a:ext cx="8229600" cy="4931833"/>
          </a:xfrm>
        </p:spPr>
      </p:pic>
      <p:sp>
        <p:nvSpPr>
          <p:cNvPr id="4" name="Espace réservé du numéro de diapositive 3"/>
          <p:cNvSpPr>
            <a:spLocks noGrp="1"/>
          </p:cNvSpPr>
          <p:nvPr>
            <p:ph type="sldNum" sz="quarter" idx="12"/>
          </p:nvPr>
        </p:nvSpPr>
        <p:spPr/>
        <p:txBody>
          <a:bodyPr/>
          <a:lstStyle/>
          <a:p>
            <a:fld id="{092EA79D-C7BB-1941-B016-75878ADF6DD3}" type="slidenum">
              <a:rPr lang="en-150" smtClean="0"/>
              <a:t>13</a:t>
            </a:fld>
            <a:endParaRPr lang="en-150"/>
          </a:p>
        </p:txBody>
      </p:sp>
      <p:sp>
        <p:nvSpPr>
          <p:cNvPr id="7" name="Titre 1"/>
          <p:cNvSpPr>
            <a:spLocks noGrp="1"/>
          </p:cNvSpPr>
          <p:nvPr>
            <p:ph type="title"/>
          </p:nvPr>
        </p:nvSpPr>
        <p:spPr>
          <a:xfrm>
            <a:off x="2411104" y="51330"/>
            <a:ext cx="7342496" cy="1143000"/>
          </a:xfrm>
        </p:spPr>
        <p:txBody>
          <a:bodyPr>
            <a:normAutofit/>
          </a:bodyPr>
          <a:lstStyle/>
          <a:p>
            <a:pPr algn="l"/>
            <a:r>
              <a:rPr lang="en-150" sz="3800" dirty="0">
                <a:solidFill>
                  <a:srgbClr val="1F497D"/>
                </a:solidFill>
                <a:latin typeface="Arial"/>
                <a:cs typeface="Arial"/>
              </a:rPr>
              <a:t>From Data to knowledge</a:t>
            </a:r>
          </a:p>
        </p:txBody>
      </p:sp>
      <p:sp>
        <p:nvSpPr>
          <p:cNvPr id="2" name="Date Placeholder 1">
            <a:extLst>
              <a:ext uri="{FF2B5EF4-FFF2-40B4-BE49-F238E27FC236}">
                <a16:creationId xmlns:a16="http://schemas.microsoft.com/office/drawing/2014/main" id="{EEBDE990-DC22-4896-91B7-DDC3BF4F03FD}"/>
              </a:ext>
            </a:extLst>
          </p:cNvPr>
          <p:cNvSpPr>
            <a:spLocks noGrp="1"/>
          </p:cNvSpPr>
          <p:nvPr>
            <p:ph type="dt" sz="half" idx="10"/>
          </p:nvPr>
        </p:nvSpPr>
        <p:spPr/>
        <p:txBody>
          <a:bodyPr/>
          <a:lstStyle/>
          <a:p>
            <a:r>
              <a:rPr lang="el-GR"/>
              <a:t>22-23 July 2020</a:t>
            </a:r>
            <a:endParaRPr lang="en-150"/>
          </a:p>
        </p:txBody>
      </p:sp>
      <p:sp>
        <p:nvSpPr>
          <p:cNvPr id="3" name="Footer Placeholder 2">
            <a:extLst>
              <a:ext uri="{FF2B5EF4-FFF2-40B4-BE49-F238E27FC236}">
                <a16:creationId xmlns:a16="http://schemas.microsoft.com/office/drawing/2014/main" id="{2FBBA3AA-E561-45AB-BB54-B7620D1E8CE4}"/>
              </a:ext>
            </a:extLst>
          </p:cNvPr>
          <p:cNvSpPr>
            <a:spLocks noGrp="1"/>
          </p:cNvSpPr>
          <p:nvPr>
            <p:ph type="ftr" sz="quarter" idx="11"/>
          </p:nvPr>
        </p:nvSpPr>
        <p:spPr/>
        <p:txBody>
          <a:bodyPr/>
          <a:lstStyle/>
          <a:p>
            <a:r>
              <a:rPr lang="en-US"/>
              <a:t>SIB Course: Introduction to Machine Learing</a:t>
            </a:r>
            <a:endParaRPr lang="en-150"/>
          </a:p>
        </p:txBody>
      </p:sp>
    </p:spTree>
    <p:extLst>
      <p:ext uri="{BB962C8B-B14F-4D97-AF65-F5344CB8AC3E}">
        <p14:creationId xmlns:p14="http://schemas.microsoft.com/office/powerpoint/2010/main" val="4186957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solidFill>
                  <a:srgbClr val="1F497D"/>
                </a:solidFill>
                <a:latin typeface="Arial"/>
                <a:cs typeface="Arial"/>
              </a:rPr>
              <a:t>AI &amp; ML </a:t>
            </a:r>
          </a:p>
        </p:txBody>
      </p:sp>
      <p:sp>
        <p:nvSpPr>
          <p:cNvPr id="3" name="Espace réservé du contenu 2"/>
          <p:cNvSpPr>
            <a:spLocks noGrp="1"/>
          </p:cNvSpPr>
          <p:nvPr>
            <p:ph idx="1"/>
          </p:nvPr>
        </p:nvSpPr>
        <p:spPr/>
        <p:txBody>
          <a:bodyPr>
            <a:normAutofit/>
          </a:bodyPr>
          <a:lstStyle/>
          <a:p>
            <a:r>
              <a:rPr lang="en-150" sz="2600" dirty="0">
                <a:latin typeface="Arial"/>
                <a:cs typeface="Arial"/>
              </a:rPr>
              <a:t>AI is a broader concept than ML which </a:t>
            </a:r>
            <a:r>
              <a:rPr lang="en-US" sz="2600" dirty="0">
                <a:latin typeface="Arial"/>
                <a:cs typeface="Arial"/>
              </a:rPr>
              <a:t>addresses</a:t>
            </a:r>
            <a:r>
              <a:rPr lang="en-150" sz="2600" dirty="0">
                <a:latin typeface="Arial"/>
                <a:cs typeface="Arial"/>
              </a:rPr>
              <a:t> the use of computers to mimic the cognitive functions of humans.</a:t>
            </a:r>
            <a:br>
              <a:rPr lang="en-150" sz="2600" dirty="0">
                <a:latin typeface="Arial"/>
                <a:cs typeface="Arial"/>
              </a:rPr>
            </a:br>
            <a:endParaRPr lang="en-150" sz="2600" dirty="0">
              <a:latin typeface="Arial"/>
              <a:cs typeface="Arial"/>
            </a:endParaRPr>
          </a:p>
          <a:p>
            <a:r>
              <a:rPr lang="en-150" sz="2600" dirty="0">
                <a:latin typeface="Arial"/>
                <a:cs typeface="Arial"/>
              </a:rPr>
              <a:t>When machines carry out  tasks based on algorithms in an intelligent manner, that is AI</a:t>
            </a:r>
            <a:br>
              <a:rPr lang="en-150" sz="2600" dirty="0">
                <a:latin typeface="Arial"/>
                <a:cs typeface="Arial"/>
              </a:rPr>
            </a:br>
            <a:endParaRPr lang="en-150" sz="2600" dirty="0">
              <a:latin typeface="Arial"/>
              <a:cs typeface="Arial"/>
            </a:endParaRPr>
          </a:p>
          <a:p>
            <a:r>
              <a:rPr lang="en-150" sz="2600" dirty="0">
                <a:latin typeface="Arial"/>
                <a:cs typeface="Arial"/>
              </a:rPr>
              <a:t>ML is a subset of AI and focuses on the ability of machines to receive a set of data and learn from it, improve algorithms as they learn more about information being processed</a:t>
            </a:r>
          </a:p>
          <a:p>
            <a:pPr marL="0" indent="0">
              <a:buNone/>
            </a:pPr>
            <a:endParaRPr lang="en-150" dirty="0"/>
          </a:p>
        </p:txBody>
      </p:sp>
      <p:sp>
        <p:nvSpPr>
          <p:cNvPr id="4" name="Date Placeholder 3">
            <a:extLst>
              <a:ext uri="{FF2B5EF4-FFF2-40B4-BE49-F238E27FC236}">
                <a16:creationId xmlns:a16="http://schemas.microsoft.com/office/drawing/2014/main" id="{A3936867-6B97-41A1-BEE7-727DDF01F9CF}"/>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96ED6DE2-D1FC-4A5D-8F29-D6C38F68AD8C}"/>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4CF0BBF7-0A2B-49BF-8DF0-8F208DBCF0EE}"/>
              </a:ext>
            </a:extLst>
          </p:cNvPr>
          <p:cNvSpPr>
            <a:spLocks noGrp="1"/>
          </p:cNvSpPr>
          <p:nvPr>
            <p:ph type="sldNum" sz="quarter" idx="12"/>
          </p:nvPr>
        </p:nvSpPr>
        <p:spPr/>
        <p:txBody>
          <a:bodyPr/>
          <a:lstStyle/>
          <a:p>
            <a:fld id="{7154FA1F-A38C-2E41-814C-E7DBBAE7EF2B}" type="slidenum">
              <a:rPr lang="fr-FR" smtClean="0"/>
              <a:t>14</a:t>
            </a:fld>
            <a:endParaRPr lang="fr-FR"/>
          </a:p>
        </p:txBody>
      </p:sp>
    </p:spTree>
    <p:extLst>
      <p:ext uri="{BB962C8B-B14F-4D97-AF65-F5344CB8AC3E}">
        <p14:creationId xmlns:p14="http://schemas.microsoft.com/office/powerpoint/2010/main" val="23160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solidFill>
                  <a:srgbClr val="1F497D"/>
                </a:solidFill>
                <a:latin typeface="Arial"/>
                <a:cs typeface="Arial"/>
              </a:rPr>
              <a:t>ML &amp; Data mining</a:t>
            </a:r>
            <a:endParaRPr lang="en-150" dirty="0">
              <a:solidFill>
                <a:srgbClr val="1F497D"/>
              </a:solidFill>
              <a:latin typeface="Arial"/>
              <a:cs typeface="Arial"/>
            </a:endParaRPr>
          </a:p>
        </p:txBody>
      </p:sp>
      <p:sp>
        <p:nvSpPr>
          <p:cNvPr id="3" name="Espace réservé du contenu 2"/>
          <p:cNvSpPr>
            <a:spLocks noGrp="1"/>
          </p:cNvSpPr>
          <p:nvPr>
            <p:ph idx="1"/>
          </p:nvPr>
        </p:nvSpPr>
        <p:spPr/>
        <p:txBody>
          <a:bodyPr>
            <a:normAutofit/>
          </a:bodyPr>
          <a:lstStyle/>
          <a:p>
            <a:r>
              <a:rPr lang="en-150" dirty="0"/>
              <a:t>ML embodies the principles of DM</a:t>
            </a:r>
            <a:br>
              <a:rPr lang="en-150" dirty="0"/>
            </a:br>
            <a:endParaRPr lang="en-150" dirty="0"/>
          </a:p>
          <a:p>
            <a:r>
              <a:rPr lang="en-150" dirty="0"/>
              <a:t>DM and ML have the same foundation but in different ways</a:t>
            </a:r>
          </a:p>
          <a:p>
            <a:pPr lvl="1"/>
            <a:r>
              <a:rPr lang="en-150" dirty="0"/>
              <a:t>DM requires human interaction </a:t>
            </a:r>
          </a:p>
          <a:p>
            <a:pPr lvl="1"/>
            <a:r>
              <a:rPr lang="en-150" dirty="0"/>
              <a:t>DM can’t see the </a:t>
            </a:r>
            <a:r>
              <a:rPr lang="en-US" dirty="0"/>
              <a:t>relationship </a:t>
            </a:r>
            <a:r>
              <a:rPr lang="en-150" dirty="0"/>
              <a:t>between different data aspects with the same depth as ML</a:t>
            </a:r>
          </a:p>
          <a:p>
            <a:pPr lvl="1"/>
            <a:r>
              <a:rPr lang="en-150" dirty="0"/>
              <a:t>ML learns from the data and allows the machine to teach itself</a:t>
            </a:r>
          </a:p>
          <a:p>
            <a:endParaRPr lang="en-150" dirty="0"/>
          </a:p>
          <a:p>
            <a:r>
              <a:rPr lang="en-150" dirty="0"/>
              <a:t>DM is typically used as an information source for ML to pull from</a:t>
            </a:r>
          </a:p>
          <a:p>
            <a:r>
              <a:rPr lang="en-150" dirty="0"/>
              <a:t>ML is more about building the prediction model</a:t>
            </a:r>
          </a:p>
        </p:txBody>
      </p:sp>
      <p:sp>
        <p:nvSpPr>
          <p:cNvPr id="4" name="Date Placeholder 3">
            <a:extLst>
              <a:ext uri="{FF2B5EF4-FFF2-40B4-BE49-F238E27FC236}">
                <a16:creationId xmlns:a16="http://schemas.microsoft.com/office/drawing/2014/main" id="{35DAA97B-08E0-4387-B904-462295414840}"/>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85426CB-4DFB-4300-ADA7-2B3C26219F2E}"/>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EDB9C715-19CA-4D34-880D-6E3D77B6F5F0}"/>
              </a:ext>
            </a:extLst>
          </p:cNvPr>
          <p:cNvSpPr>
            <a:spLocks noGrp="1"/>
          </p:cNvSpPr>
          <p:nvPr>
            <p:ph type="sldNum" sz="quarter" idx="12"/>
          </p:nvPr>
        </p:nvSpPr>
        <p:spPr/>
        <p:txBody>
          <a:bodyPr/>
          <a:lstStyle/>
          <a:p>
            <a:fld id="{7154FA1F-A38C-2E41-814C-E7DBBAE7EF2B}" type="slidenum">
              <a:rPr lang="fr-FR" smtClean="0"/>
              <a:t>15</a:t>
            </a:fld>
            <a:endParaRPr lang="fr-FR"/>
          </a:p>
        </p:txBody>
      </p:sp>
    </p:spTree>
    <p:extLst>
      <p:ext uri="{BB962C8B-B14F-4D97-AF65-F5344CB8AC3E}">
        <p14:creationId xmlns:p14="http://schemas.microsoft.com/office/powerpoint/2010/main" val="177703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1F497D"/>
                </a:solidFill>
                <a:latin typeface="Arial"/>
                <a:cs typeface="Arial"/>
              </a:rPr>
              <a:t>AI, ML &amp; DM</a:t>
            </a:r>
          </a:p>
        </p:txBody>
      </p:sp>
      <p:sp>
        <p:nvSpPr>
          <p:cNvPr id="3" name="Espace réservé du contenu 2"/>
          <p:cNvSpPr>
            <a:spLocks noGrp="1"/>
          </p:cNvSpPr>
          <p:nvPr>
            <p:ph idx="1"/>
          </p:nvPr>
        </p:nvSpPr>
        <p:spPr>
          <a:xfrm>
            <a:off x="1981200" y="1624165"/>
            <a:ext cx="8229600" cy="4525963"/>
          </a:xfrm>
        </p:spPr>
        <p:txBody>
          <a:bodyPr/>
          <a:lstStyle/>
          <a:p>
            <a:r>
              <a:rPr lang="en-150" dirty="0"/>
              <a:t>Data mining produces insights</a:t>
            </a:r>
          </a:p>
          <a:p>
            <a:r>
              <a:rPr lang="en-150" dirty="0"/>
              <a:t>ML produces predictions</a:t>
            </a:r>
          </a:p>
          <a:p>
            <a:r>
              <a:rPr lang="en-150" dirty="0"/>
              <a:t>AI produces actions </a:t>
            </a:r>
          </a:p>
        </p:txBody>
      </p:sp>
      <p:pic>
        <p:nvPicPr>
          <p:cNvPr id="4" name="Image 3" descr="AI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838" y="3484564"/>
            <a:ext cx="6172200" cy="1871237"/>
          </a:xfrm>
          <a:prstGeom prst="rect">
            <a:avLst/>
          </a:prstGeom>
        </p:spPr>
      </p:pic>
      <p:sp>
        <p:nvSpPr>
          <p:cNvPr id="5" name="Rectangle 4"/>
          <p:cNvSpPr/>
          <p:nvPr/>
        </p:nvSpPr>
        <p:spPr>
          <a:xfrm>
            <a:off x="1981201" y="5639253"/>
            <a:ext cx="8540041" cy="276999"/>
          </a:xfrm>
          <a:prstGeom prst="rect">
            <a:avLst/>
          </a:prstGeom>
        </p:spPr>
        <p:txBody>
          <a:bodyPr wrap="square">
            <a:spAutoFit/>
          </a:bodyPr>
          <a:lstStyle/>
          <a:p>
            <a:r>
              <a:rPr lang="fr-FR" sz="1200" dirty="0" err="1"/>
              <a:t>https</a:t>
            </a:r>
            <a:r>
              <a:rPr lang="fr-FR" sz="1200" dirty="0"/>
              <a:t>://</a:t>
            </a:r>
            <a:r>
              <a:rPr lang="fr-FR" sz="1200" dirty="0" err="1"/>
              <a:t>medium.freecodecamp.org</a:t>
            </a:r>
            <a:r>
              <a:rPr lang="fr-FR" sz="1200" dirty="0"/>
              <a:t>/using-machine-learning-to-predict-the-quality-of-wines-9e2e13d7480d</a:t>
            </a:r>
          </a:p>
        </p:txBody>
      </p:sp>
      <p:sp>
        <p:nvSpPr>
          <p:cNvPr id="6" name="Date Placeholder 5">
            <a:extLst>
              <a:ext uri="{FF2B5EF4-FFF2-40B4-BE49-F238E27FC236}">
                <a16:creationId xmlns:a16="http://schemas.microsoft.com/office/drawing/2014/main" id="{F1DD2585-F878-4098-9803-CE17FC49B54E}"/>
              </a:ext>
            </a:extLst>
          </p:cNvPr>
          <p:cNvSpPr>
            <a:spLocks noGrp="1"/>
          </p:cNvSpPr>
          <p:nvPr>
            <p:ph type="dt" sz="half" idx="10"/>
          </p:nvPr>
        </p:nvSpPr>
        <p:spPr/>
        <p:txBody>
          <a:bodyPr/>
          <a:lstStyle/>
          <a:p>
            <a:r>
              <a:rPr lang="el-GR"/>
              <a:t>22-23 July 2020</a:t>
            </a:r>
            <a:endParaRPr lang="fr-FR"/>
          </a:p>
        </p:txBody>
      </p:sp>
      <p:sp>
        <p:nvSpPr>
          <p:cNvPr id="7" name="Footer Placeholder 6">
            <a:extLst>
              <a:ext uri="{FF2B5EF4-FFF2-40B4-BE49-F238E27FC236}">
                <a16:creationId xmlns:a16="http://schemas.microsoft.com/office/drawing/2014/main" id="{4EC1DD8E-0694-4960-B9F5-5A7BBEBF69D4}"/>
              </a:ext>
            </a:extLst>
          </p:cNvPr>
          <p:cNvSpPr>
            <a:spLocks noGrp="1"/>
          </p:cNvSpPr>
          <p:nvPr>
            <p:ph type="ftr" sz="quarter" idx="11"/>
          </p:nvPr>
        </p:nvSpPr>
        <p:spPr/>
        <p:txBody>
          <a:bodyPr/>
          <a:lstStyle/>
          <a:p>
            <a:r>
              <a:rPr lang="en-US"/>
              <a:t>SIB Course: Introduction to Machine Learing</a:t>
            </a:r>
            <a:endParaRPr lang="fr-FR"/>
          </a:p>
        </p:txBody>
      </p:sp>
      <p:sp>
        <p:nvSpPr>
          <p:cNvPr id="8" name="Slide Number Placeholder 7">
            <a:extLst>
              <a:ext uri="{FF2B5EF4-FFF2-40B4-BE49-F238E27FC236}">
                <a16:creationId xmlns:a16="http://schemas.microsoft.com/office/drawing/2014/main" id="{163B6982-E95B-4BAB-B610-345B0AFEEB42}"/>
              </a:ext>
            </a:extLst>
          </p:cNvPr>
          <p:cNvSpPr>
            <a:spLocks noGrp="1"/>
          </p:cNvSpPr>
          <p:nvPr>
            <p:ph type="sldNum" sz="quarter" idx="12"/>
          </p:nvPr>
        </p:nvSpPr>
        <p:spPr/>
        <p:txBody>
          <a:bodyPr/>
          <a:lstStyle/>
          <a:p>
            <a:fld id="{7154FA1F-A38C-2E41-814C-E7DBBAE7EF2B}" type="slidenum">
              <a:rPr lang="fr-FR" smtClean="0"/>
              <a:t>16</a:t>
            </a:fld>
            <a:endParaRPr lang="fr-FR"/>
          </a:p>
        </p:txBody>
      </p:sp>
    </p:spTree>
    <p:extLst>
      <p:ext uri="{BB962C8B-B14F-4D97-AF65-F5344CB8AC3E}">
        <p14:creationId xmlns:p14="http://schemas.microsoft.com/office/powerpoint/2010/main" val="355907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solidFill>
                  <a:srgbClr val="1F497D"/>
                </a:solidFill>
                <a:latin typeface="Arial"/>
                <a:cs typeface="Arial"/>
              </a:rPr>
              <a:t>Deep learning</a:t>
            </a:r>
            <a:endParaRPr lang="en-150" dirty="0">
              <a:solidFill>
                <a:srgbClr val="1F497D"/>
              </a:solidFill>
              <a:latin typeface="Arial"/>
              <a:cs typeface="Arial"/>
            </a:endParaRPr>
          </a:p>
        </p:txBody>
      </p:sp>
      <p:sp>
        <p:nvSpPr>
          <p:cNvPr id="3" name="Espace réservé du contenu 2"/>
          <p:cNvSpPr>
            <a:spLocks noGrp="1"/>
          </p:cNvSpPr>
          <p:nvPr>
            <p:ph idx="1"/>
          </p:nvPr>
        </p:nvSpPr>
        <p:spPr/>
        <p:txBody>
          <a:bodyPr>
            <a:normAutofit/>
          </a:bodyPr>
          <a:lstStyle/>
          <a:p>
            <a:r>
              <a:rPr lang="en-150" dirty="0"/>
              <a:t>Deep learning is a subset of ML    </a:t>
            </a:r>
          </a:p>
          <a:p>
            <a:r>
              <a:rPr lang="en-150" dirty="0"/>
              <a:t>Deep learning algorithms go a level deeper than classical ML involving many layers</a:t>
            </a:r>
          </a:p>
          <a:p>
            <a:r>
              <a:rPr lang="en-150" dirty="0"/>
              <a:t>Layers: set of nested hierarchy of related concepts  </a:t>
            </a:r>
          </a:p>
          <a:p>
            <a:r>
              <a:rPr lang="en-150" dirty="0"/>
              <a:t>The answer to a question is obtained by answering other related deeper questions</a:t>
            </a:r>
          </a:p>
        </p:txBody>
      </p:sp>
      <p:sp>
        <p:nvSpPr>
          <p:cNvPr id="4" name="Date Placeholder 3">
            <a:extLst>
              <a:ext uri="{FF2B5EF4-FFF2-40B4-BE49-F238E27FC236}">
                <a16:creationId xmlns:a16="http://schemas.microsoft.com/office/drawing/2014/main" id="{3FE40E63-9F76-4498-B442-ED5B3908B849}"/>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5D81D275-EE21-4786-8CE8-68AAB5EB168C}"/>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1E2F1432-84C7-46C2-A98A-8FF1B17289CF}"/>
              </a:ext>
            </a:extLst>
          </p:cNvPr>
          <p:cNvSpPr>
            <a:spLocks noGrp="1"/>
          </p:cNvSpPr>
          <p:nvPr>
            <p:ph type="sldNum" sz="quarter" idx="12"/>
          </p:nvPr>
        </p:nvSpPr>
        <p:spPr/>
        <p:txBody>
          <a:bodyPr/>
          <a:lstStyle/>
          <a:p>
            <a:fld id="{7154FA1F-A38C-2E41-814C-E7DBBAE7EF2B}" type="slidenum">
              <a:rPr lang="fr-FR" smtClean="0"/>
              <a:t>17</a:t>
            </a:fld>
            <a:endParaRPr lang="fr-FR"/>
          </a:p>
        </p:txBody>
      </p:sp>
    </p:spTree>
    <p:extLst>
      <p:ext uri="{BB962C8B-B14F-4D97-AF65-F5344CB8AC3E}">
        <p14:creationId xmlns:p14="http://schemas.microsoft.com/office/powerpoint/2010/main" val="12742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solidFill>
                  <a:srgbClr val="1F497D"/>
                </a:solidFill>
                <a:latin typeface="Arial"/>
                <a:cs typeface="Arial"/>
              </a:rPr>
              <a:t>Data is at the heart of ML</a:t>
            </a:r>
            <a:endParaRPr lang="en-150" dirty="0">
              <a:solidFill>
                <a:srgbClr val="1F497D"/>
              </a:solidFill>
              <a:latin typeface="Arial"/>
              <a:cs typeface="Arial"/>
            </a:endParaRPr>
          </a:p>
        </p:txBody>
      </p:sp>
      <p:sp>
        <p:nvSpPr>
          <p:cNvPr id="3" name="Espace réservé du contenu 2"/>
          <p:cNvSpPr>
            <a:spLocks noGrp="1"/>
          </p:cNvSpPr>
          <p:nvPr>
            <p:ph idx="1"/>
          </p:nvPr>
        </p:nvSpPr>
        <p:spPr/>
        <p:txBody>
          <a:bodyPr>
            <a:normAutofit/>
          </a:bodyPr>
          <a:lstStyle/>
          <a:p>
            <a:r>
              <a:rPr lang="en-150" sz="3000" dirty="0">
                <a:latin typeface="Arial"/>
                <a:cs typeface="Arial"/>
              </a:rPr>
              <a:t>Machine learning algorithms are driven by the data used</a:t>
            </a:r>
          </a:p>
          <a:p>
            <a:r>
              <a:rPr lang="en-150" sz="3000" dirty="0">
                <a:latin typeface="Arial"/>
                <a:cs typeface="Arial"/>
              </a:rPr>
              <a:t>Data quality is very important!</a:t>
            </a:r>
          </a:p>
          <a:p>
            <a:r>
              <a:rPr lang="en-150" sz="3000" dirty="0">
                <a:latin typeface="Arial"/>
                <a:cs typeface="Arial"/>
              </a:rPr>
              <a:t>Identifying incomplete, incorrect and irrelevant parts of the data is an important step</a:t>
            </a:r>
          </a:p>
          <a:p>
            <a:r>
              <a:rPr lang="en-150" sz="3000" dirty="0" err="1">
                <a:latin typeface="Arial"/>
                <a:cs typeface="Arial"/>
              </a:rPr>
              <a:t>Preprocessing</a:t>
            </a:r>
            <a:r>
              <a:rPr lang="en-150" sz="3000" dirty="0">
                <a:latin typeface="Arial"/>
                <a:cs typeface="Arial"/>
              </a:rPr>
              <a:t> data before applying ML is crucial step</a:t>
            </a:r>
          </a:p>
          <a:p>
            <a:endParaRPr lang="en-150" dirty="0"/>
          </a:p>
          <a:p>
            <a:endParaRPr lang="en-150" dirty="0"/>
          </a:p>
          <a:p>
            <a:endParaRPr lang="en-150" dirty="0"/>
          </a:p>
        </p:txBody>
      </p:sp>
      <p:sp>
        <p:nvSpPr>
          <p:cNvPr id="4" name="Date Placeholder 3">
            <a:extLst>
              <a:ext uri="{FF2B5EF4-FFF2-40B4-BE49-F238E27FC236}">
                <a16:creationId xmlns:a16="http://schemas.microsoft.com/office/drawing/2014/main" id="{AC1F7F16-D1AF-4DEF-996A-1D9C8170921F}"/>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21CD9B6-7768-47D6-99F7-8F357AC03C03}"/>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F90CDA18-F9FB-45C0-8247-5D2B253599E2}"/>
              </a:ext>
            </a:extLst>
          </p:cNvPr>
          <p:cNvSpPr>
            <a:spLocks noGrp="1"/>
          </p:cNvSpPr>
          <p:nvPr>
            <p:ph type="sldNum" sz="quarter" idx="12"/>
          </p:nvPr>
        </p:nvSpPr>
        <p:spPr/>
        <p:txBody>
          <a:bodyPr/>
          <a:lstStyle/>
          <a:p>
            <a:fld id="{7154FA1F-A38C-2E41-814C-E7DBBAE7EF2B}" type="slidenum">
              <a:rPr lang="fr-FR" smtClean="0"/>
              <a:t>18</a:t>
            </a:fld>
            <a:endParaRPr lang="fr-FR"/>
          </a:p>
        </p:txBody>
      </p:sp>
    </p:spTree>
    <p:extLst>
      <p:ext uri="{BB962C8B-B14F-4D97-AF65-F5344CB8AC3E}">
        <p14:creationId xmlns:p14="http://schemas.microsoft.com/office/powerpoint/2010/main" val="962105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46671" y="51330"/>
            <a:ext cx="7506929" cy="1143000"/>
          </a:xfrm>
        </p:spPr>
        <p:txBody>
          <a:bodyPr>
            <a:normAutofit/>
          </a:bodyPr>
          <a:lstStyle/>
          <a:p>
            <a:pPr algn="l"/>
            <a:r>
              <a:rPr lang="en-150" sz="3800" dirty="0">
                <a:solidFill>
                  <a:srgbClr val="1F497D"/>
                </a:solidFill>
              </a:rPr>
              <a:t>How do we human make decisions? Do we all make the same decisions?</a:t>
            </a:r>
          </a:p>
        </p:txBody>
      </p:sp>
      <p:sp>
        <p:nvSpPr>
          <p:cNvPr id="4" name="Espace réservé du numéro de diapositive 3"/>
          <p:cNvSpPr>
            <a:spLocks noGrp="1"/>
          </p:cNvSpPr>
          <p:nvPr>
            <p:ph type="sldNum" sz="quarter" idx="12"/>
          </p:nvPr>
        </p:nvSpPr>
        <p:spPr/>
        <p:txBody>
          <a:bodyPr/>
          <a:lstStyle/>
          <a:p>
            <a:fld id="{092EA79D-C7BB-1941-B016-75878ADF6DD3}" type="slidenum">
              <a:rPr lang="fr-FR" smtClean="0"/>
              <a:t>19</a:t>
            </a:fld>
            <a:endParaRPr lang="fr-FR"/>
          </a:p>
        </p:txBody>
      </p:sp>
      <p:grpSp>
        <p:nvGrpSpPr>
          <p:cNvPr id="23" name="Group 11"/>
          <p:cNvGrpSpPr>
            <a:grpSpLocks/>
          </p:cNvGrpSpPr>
          <p:nvPr/>
        </p:nvGrpSpPr>
        <p:grpSpPr bwMode="auto">
          <a:xfrm>
            <a:off x="3275830" y="5012580"/>
            <a:ext cx="5876925" cy="720725"/>
            <a:chOff x="1663700" y="2238375"/>
            <a:chExt cx="5876925" cy="720725"/>
          </a:xfrm>
        </p:grpSpPr>
        <p:sp>
          <p:nvSpPr>
            <p:cNvPr id="24"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25"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26" name="TextBox 19"/>
          <p:cNvSpPr txBox="1">
            <a:spLocks noChangeArrowheads="1"/>
          </p:cNvSpPr>
          <p:nvPr/>
        </p:nvSpPr>
        <p:spPr bwMode="auto">
          <a:xfrm>
            <a:off x="3275830" y="5179438"/>
            <a:ext cx="5876925" cy="46037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Creativity, Limited memory</a:t>
            </a:r>
          </a:p>
        </p:txBody>
      </p:sp>
      <p:grpSp>
        <p:nvGrpSpPr>
          <p:cNvPr id="31" name="Grouper 30"/>
          <p:cNvGrpSpPr/>
          <p:nvPr/>
        </p:nvGrpSpPr>
        <p:grpSpPr>
          <a:xfrm>
            <a:off x="1892731" y="1861301"/>
            <a:ext cx="3323886" cy="3055562"/>
            <a:chOff x="368731" y="1861301"/>
            <a:chExt cx="3323886" cy="3055562"/>
          </a:xfrm>
        </p:grpSpPr>
        <p:grpSp>
          <p:nvGrpSpPr>
            <p:cNvPr id="9" name="Group 11"/>
            <p:cNvGrpSpPr>
              <a:grpSpLocks/>
            </p:cNvGrpSpPr>
            <p:nvPr/>
          </p:nvGrpSpPr>
          <p:grpSpPr bwMode="auto">
            <a:xfrm>
              <a:off x="368731" y="1868269"/>
              <a:ext cx="3322091" cy="447729"/>
              <a:chOff x="1663700" y="2238375"/>
              <a:chExt cx="5876925" cy="720725"/>
            </a:xfrm>
          </p:grpSpPr>
          <p:sp>
            <p:nvSpPr>
              <p:cNvPr id="10"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1"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2" name="Group 10"/>
            <p:cNvGrpSpPr>
              <a:grpSpLocks/>
            </p:cNvGrpSpPr>
            <p:nvPr/>
          </p:nvGrpSpPr>
          <p:grpSpPr bwMode="auto">
            <a:xfrm>
              <a:off x="368731" y="2572407"/>
              <a:ext cx="3323886" cy="450688"/>
              <a:chOff x="1663700" y="3371850"/>
              <a:chExt cx="5879307" cy="724694"/>
            </a:xfrm>
          </p:grpSpPr>
          <p:sp>
            <p:nvSpPr>
              <p:cNvPr id="13" name="Rectangle 9"/>
              <p:cNvSpPr>
                <a:spLocks noChangeArrowheads="1"/>
              </p:cNvSpPr>
              <p:nvPr/>
            </p:nvSpPr>
            <p:spPr bwMode="auto">
              <a:xfrm>
                <a:off x="1663700" y="3371850"/>
                <a:ext cx="5876925" cy="722313"/>
              </a:xfrm>
              <a:prstGeom prst="rect">
                <a:avLst/>
              </a:prstGeom>
              <a:solidFill>
                <a:srgbClr val="0560B3"/>
              </a:solidFill>
              <a:ln w="9525">
                <a:solidFill>
                  <a:srgbClr val="01568F"/>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4" name="Freeform 13"/>
              <p:cNvSpPr>
                <a:spLocks/>
              </p:cNvSpPr>
              <p:nvPr/>
            </p:nvSpPr>
            <p:spPr bwMode="auto">
              <a:xfrm>
                <a:off x="4363244" y="3374231"/>
                <a:ext cx="3179763" cy="722313"/>
              </a:xfrm>
              <a:custGeom>
                <a:avLst/>
                <a:gdLst>
                  <a:gd name="T0" fmla="*/ 3179763 w 2003"/>
                  <a:gd name="T1" fmla="*/ 0 h 455"/>
                  <a:gd name="T2" fmla="*/ 3179763 w 2003"/>
                  <a:gd name="T3" fmla="*/ 722313 h 455"/>
                  <a:gd name="T4" fmla="*/ 0 w 2003"/>
                  <a:gd name="T5" fmla="*/ 722313 h 455"/>
                  <a:gd name="T6" fmla="*/ 719138 w 2003"/>
                  <a:gd name="T7" fmla="*/ 0 h 455"/>
                  <a:gd name="T8" fmla="*/ 3179763 w 2003"/>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3" h="455">
                    <a:moveTo>
                      <a:pt x="2003" y="0"/>
                    </a:moveTo>
                    <a:lnTo>
                      <a:pt x="2003" y="455"/>
                    </a:lnTo>
                    <a:lnTo>
                      <a:pt x="0" y="455"/>
                    </a:lnTo>
                    <a:lnTo>
                      <a:pt x="453" y="0"/>
                    </a:lnTo>
                    <a:lnTo>
                      <a:pt x="2003"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5" name="Group 3"/>
            <p:cNvGrpSpPr>
              <a:grpSpLocks/>
            </p:cNvGrpSpPr>
            <p:nvPr/>
          </p:nvGrpSpPr>
          <p:grpSpPr bwMode="auto">
            <a:xfrm>
              <a:off x="368731" y="3277531"/>
              <a:ext cx="3323886" cy="449701"/>
              <a:chOff x="1663700" y="4506913"/>
              <a:chExt cx="5879307" cy="723106"/>
            </a:xfrm>
          </p:grpSpPr>
          <p:sp>
            <p:nvSpPr>
              <p:cNvPr id="16" name="Rectangle 10"/>
              <p:cNvSpPr>
                <a:spLocks noChangeArrowheads="1"/>
              </p:cNvSpPr>
              <p:nvPr/>
            </p:nvSpPr>
            <p:spPr bwMode="auto">
              <a:xfrm>
                <a:off x="1663700" y="4506913"/>
                <a:ext cx="5876925" cy="720725"/>
              </a:xfrm>
              <a:prstGeom prst="rect">
                <a:avLst/>
              </a:prstGeom>
              <a:solidFill>
                <a:srgbClr val="093667"/>
              </a:solidFill>
              <a:ln w="9525">
                <a:solidFill>
                  <a:srgbClr val="013253"/>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7" name="Freeform 14"/>
              <p:cNvSpPr>
                <a:spLocks/>
              </p:cNvSpPr>
              <p:nvPr/>
            </p:nvSpPr>
            <p:spPr bwMode="auto">
              <a:xfrm>
                <a:off x="3226594" y="4509294"/>
                <a:ext cx="4316413" cy="720725"/>
              </a:xfrm>
              <a:custGeom>
                <a:avLst/>
                <a:gdLst>
                  <a:gd name="T0" fmla="*/ 4316413 w 2719"/>
                  <a:gd name="T1" fmla="*/ 0 h 454"/>
                  <a:gd name="T2" fmla="*/ 4316413 w 2719"/>
                  <a:gd name="T3" fmla="*/ 720725 h 454"/>
                  <a:gd name="T4" fmla="*/ 0 w 2719"/>
                  <a:gd name="T5" fmla="*/ 720725 h 454"/>
                  <a:gd name="T6" fmla="*/ 720725 w 2719"/>
                  <a:gd name="T7" fmla="*/ 0 h 454"/>
                  <a:gd name="T8" fmla="*/ 4316413 w 2719"/>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9" h="454">
                    <a:moveTo>
                      <a:pt x="2719" y="0"/>
                    </a:moveTo>
                    <a:lnTo>
                      <a:pt x="2719" y="454"/>
                    </a:lnTo>
                    <a:lnTo>
                      <a:pt x="0" y="454"/>
                    </a:lnTo>
                    <a:lnTo>
                      <a:pt x="454" y="0"/>
                    </a:lnTo>
                    <a:lnTo>
                      <a:pt x="2719" y="0"/>
                    </a:lnTo>
                    <a:close/>
                  </a:path>
                </a:pathLst>
              </a:custGeom>
              <a:gradFill rotWithShape="1">
                <a:gsLst>
                  <a:gs pos="0">
                    <a:srgbClr val="000C16">
                      <a:alpha val="34901"/>
                    </a:srgbClr>
                  </a:gs>
                  <a:gs pos="100000">
                    <a:schemeClr val="bg1">
                      <a:alpha val="0"/>
                    </a:scheme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18" name="TextBox 19"/>
            <p:cNvSpPr txBox="1">
              <a:spLocks noChangeArrowheads="1"/>
            </p:cNvSpPr>
            <p:nvPr/>
          </p:nvSpPr>
          <p:spPr bwMode="auto">
            <a:xfrm>
              <a:off x="368731" y="1861301"/>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Observations</a:t>
              </a:r>
            </a:p>
          </p:txBody>
        </p:sp>
        <p:sp>
          <p:nvSpPr>
            <p:cNvPr id="19" name="TextBox 20"/>
            <p:cNvSpPr txBox="1">
              <a:spLocks noChangeArrowheads="1"/>
            </p:cNvSpPr>
            <p:nvPr/>
          </p:nvSpPr>
          <p:spPr bwMode="auto">
            <a:xfrm>
              <a:off x="368731" y="3270563"/>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External information</a:t>
              </a:r>
            </a:p>
          </p:txBody>
        </p:sp>
        <p:sp>
          <p:nvSpPr>
            <p:cNvPr id="20" name="TextBox 21"/>
            <p:cNvSpPr txBox="1">
              <a:spLocks noChangeArrowheads="1"/>
            </p:cNvSpPr>
            <p:nvPr/>
          </p:nvSpPr>
          <p:spPr bwMode="auto">
            <a:xfrm>
              <a:off x="368731" y="2565932"/>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Experiences</a:t>
              </a:r>
            </a:p>
          </p:txBody>
        </p:sp>
        <p:grpSp>
          <p:nvGrpSpPr>
            <p:cNvPr id="27" name="Group 11"/>
            <p:cNvGrpSpPr>
              <a:grpSpLocks/>
            </p:cNvGrpSpPr>
            <p:nvPr/>
          </p:nvGrpSpPr>
          <p:grpSpPr bwMode="auto">
            <a:xfrm>
              <a:off x="370526" y="4007901"/>
              <a:ext cx="3322091" cy="908962"/>
              <a:chOff x="1663700" y="2238375"/>
              <a:chExt cx="5876925" cy="720725"/>
            </a:xfrm>
            <a:solidFill>
              <a:schemeClr val="accent1"/>
            </a:solidFill>
          </p:grpSpPr>
          <p:sp>
            <p:nvSpPr>
              <p:cNvPr id="28" name="Rectangle 8"/>
              <p:cNvSpPr>
                <a:spLocks noChangeArrowheads="1"/>
              </p:cNvSpPr>
              <p:nvPr/>
            </p:nvSpPr>
            <p:spPr bwMode="auto">
              <a:xfrm>
                <a:off x="1663700" y="2238375"/>
                <a:ext cx="5876925" cy="720725"/>
              </a:xfrm>
              <a:prstGeom prst="rect">
                <a:avLst/>
              </a:prstGeom>
              <a:grp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29"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30" name="TextBox 19"/>
            <p:cNvSpPr txBox="1">
              <a:spLocks noChangeArrowheads="1"/>
            </p:cNvSpPr>
            <p:nvPr/>
          </p:nvSpPr>
          <p:spPr bwMode="auto">
            <a:xfrm>
              <a:off x="532610" y="4035466"/>
              <a:ext cx="3160007" cy="830997"/>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Beliefs, creativity, common sense</a:t>
              </a:r>
            </a:p>
          </p:txBody>
        </p:sp>
      </p:grpSp>
      <p:sp>
        <p:nvSpPr>
          <p:cNvPr id="32" name="TextBox 20"/>
          <p:cNvSpPr txBox="1">
            <a:spLocks noChangeArrowheads="1"/>
          </p:cNvSpPr>
          <p:nvPr/>
        </p:nvSpPr>
        <p:spPr bwMode="auto">
          <a:xfrm>
            <a:off x="6214293" y="2326671"/>
            <a:ext cx="3322091" cy="830997"/>
          </a:xfrm>
          <a:prstGeom prst="rect">
            <a:avLst/>
          </a:prstGeom>
          <a:solidFill>
            <a:schemeClr val="accent1"/>
          </a:solidFill>
          <a:ln>
            <a:noFill/>
          </a:ln>
          <a:effectLst>
            <a:outerShdw blurRad="38100" dist="26940" dir="5400000" algn="tl" rotWithShape="0">
              <a:srgbClr val="000000">
                <a:alpha val="26999"/>
              </a:srgbClr>
            </a:outerShdw>
          </a:effec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Compare to expectations</a:t>
            </a:r>
          </a:p>
        </p:txBody>
      </p:sp>
      <p:sp>
        <p:nvSpPr>
          <p:cNvPr id="33" name="TextBox 20"/>
          <p:cNvSpPr txBox="1">
            <a:spLocks noChangeArrowheads="1"/>
          </p:cNvSpPr>
          <p:nvPr/>
        </p:nvSpPr>
        <p:spPr bwMode="auto">
          <a:xfrm>
            <a:off x="6214293" y="3811804"/>
            <a:ext cx="3322091" cy="461665"/>
          </a:xfrm>
          <a:prstGeom prst="rect">
            <a:avLst/>
          </a:prstGeom>
          <a:solidFill>
            <a:schemeClr val="accent1"/>
          </a:solidFill>
          <a:ln>
            <a:noFill/>
          </a:ln>
          <a:effectLst>
            <a:outerShdw blurRad="38100" dist="26940" dir="5400000" algn="tl" rotWithShape="0">
              <a:srgbClr val="000000">
                <a:alpha val="26999"/>
              </a:srgbClr>
            </a:outerShdw>
          </a:effec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Analyze differences</a:t>
            </a:r>
          </a:p>
        </p:txBody>
      </p:sp>
      <p:sp>
        <p:nvSpPr>
          <p:cNvPr id="3" name="Date Placeholder 2">
            <a:extLst>
              <a:ext uri="{FF2B5EF4-FFF2-40B4-BE49-F238E27FC236}">
                <a16:creationId xmlns:a16="http://schemas.microsoft.com/office/drawing/2014/main" id="{25E0C975-35EF-45C1-AFDA-26E1FDFDB850}"/>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254C3B45-23D6-464E-ABC1-D19D9D999FF7}"/>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45932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2C9F-465F-464A-943E-A11130D2B71F}"/>
              </a:ext>
            </a:extLst>
          </p:cNvPr>
          <p:cNvSpPr>
            <a:spLocks noGrp="1"/>
          </p:cNvSpPr>
          <p:nvPr>
            <p:ph type="title"/>
          </p:nvPr>
        </p:nvSpPr>
        <p:spPr/>
        <p:txBody>
          <a:bodyPr/>
          <a:lstStyle/>
          <a:p>
            <a:r>
              <a:rPr lang="en-US" dirty="0"/>
              <a:t>Some Housekeeping</a:t>
            </a:r>
            <a:endParaRPr lang="el-GR" dirty="0"/>
          </a:p>
        </p:txBody>
      </p:sp>
      <p:sp>
        <p:nvSpPr>
          <p:cNvPr id="3" name="Content Placeholder 2">
            <a:extLst>
              <a:ext uri="{FF2B5EF4-FFF2-40B4-BE49-F238E27FC236}">
                <a16:creationId xmlns:a16="http://schemas.microsoft.com/office/drawing/2014/main" id="{E134658A-5DC5-4E12-8CDE-8622DB3F5369}"/>
              </a:ext>
            </a:extLst>
          </p:cNvPr>
          <p:cNvSpPr>
            <a:spLocks noGrp="1"/>
          </p:cNvSpPr>
          <p:nvPr>
            <p:ph idx="1"/>
          </p:nvPr>
        </p:nvSpPr>
        <p:spPr>
          <a:xfrm>
            <a:off x="1024129" y="2286000"/>
            <a:ext cx="5071872" cy="2675106"/>
          </a:xfrm>
        </p:spPr>
        <p:txBody>
          <a:bodyPr>
            <a:normAutofit/>
          </a:bodyPr>
          <a:lstStyle/>
          <a:p>
            <a:r>
              <a:rPr lang="en-US" sz="2000" dirty="0"/>
              <a:t>Please remain muted throughout the course, unless you are invited to speak by the Instructors</a:t>
            </a:r>
          </a:p>
          <a:p>
            <a:r>
              <a:rPr lang="en-US" sz="2000" dirty="0"/>
              <a:t>Cameras are optional but might lead to bandwidth issues</a:t>
            </a:r>
          </a:p>
          <a:p>
            <a:endParaRPr lang="en-US" sz="2000" dirty="0"/>
          </a:p>
          <a:p>
            <a:r>
              <a:rPr lang="en-US" sz="2000" dirty="0"/>
              <a:t>Please use the “Chat” or the </a:t>
            </a:r>
            <a:r>
              <a:rPr lang="en-US" sz="2000" dirty="0" err="1"/>
              <a:t>Gdoc</a:t>
            </a:r>
            <a:r>
              <a:rPr lang="en-US" sz="2000" dirty="0"/>
              <a:t> to raise questions for further discussions</a:t>
            </a:r>
          </a:p>
        </p:txBody>
      </p:sp>
      <p:sp>
        <p:nvSpPr>
          <p:cNvPr id="4" name="Date Placeholder 3">
            <a:extLst>
              <a:ext uri="{FF2B5EF4-FFF2-40B4-BE49-F238E27FC236}">
                <a16:creationId xmlns:a16="http://schemas.microsoft.com/office/drawing/2014/main" id="{BEB55516-B070-4D0D-AA7D-C2B3653709AB}"/>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0EB060E8-E8A1-4A76-BB46-E353E2B5C31E}"/>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ADA7503-57E0-43B6-BC22-CB498B0F6BD4}"/>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7" name="Content Placeholder 2">
            <a:extLst>
              <a:ext uri="{FF2B5EF4-FFF2-40B4-BE49-F238E27FC236}">
                <a16:creationId xmlns:a16="http://schemas.microsoft.com/office/drawing/2014/main" id="{EA094AC3-9876-48EF-ABB4-4D92A5E31323}"/>
              </a:ext>
            </a:extLst>
          </p:cNvPr>
          <p:cNvSpPr txBox="1">
            <a:spLocks/>
          </p:cNvSpPr>
          <p:nvPr/>
        </p:nvSpPr>
        <p:spPr>
          <a:xfrm>
            <a:off x="6739128" y="2256877"/>
            <a:ext cx="5071872" cy="2675106"/>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Please use the “hand-raising function” to indicate you would like to contribute directly</a:t>
            </a:r>
          </a:p>
          <a:p>
            <a:r>
              <a:rPr lang="en-US" dirty="0"/>
              <a:t>This meeting will be run in line with the ELIXIR Code of Conduct. If you have any concerns, please refer to the Code of Conduct, found on the ELIXIR website</a:t>
            </a:r>
          </a:p>
          <a:p>
            <a:r>
              <a:rPr lang="en-US" dirty="0"/>
              <a:t>If you have any questions during the course, please use the </a:t>
            </a:r>
            <a:r>
              <a:rPr lang="en-US" dirty="0" err="1"/>
              <a:t>Gdoc</a:t>
            </a:r>
            <a:r>
              <a:rPr lang="en-US" dirty="0"/>
              <a:t> document</a:t>
            </a:r>
          </a:p>
        </p:txBody>
      </p:sp>
      <p:sp>
        <p:nvSpPr>
          <p:cNvPr id="8" name="Content Placeholder 2">
            <a:extLst>
              <a:ext uri="{FF2B5EF4-FFF2-40B4-BE49-F238E27FC236}">
                <a16:creationId xmlns:a16="http://schemas.microsoft.com/office/drawing/2014/main" id="{1CBEA714-3342-4711-B2B6-A873E966E961}"/>
              </a:ext>
            </a:extLst>
          </p:cNvPr>
          <p:cNvSpPr txBox="1">
            <a:spLocks/>
          </p:cNvSpPr>
          <p:nvPr/>
        </p:nvSpPr>
        <p:spPr>
          <a:xfrm>
            <a:off x="1024128" y="5162274"/>
            <a:ext cx="10447506" cy="116550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It would be helpful to include the Country abbreviation after your name using the “rename” function.</a:t>
            </a:r>
          </a:p>
          <a:p>
            <a:r>
              <a:rPr lang="en-US" sz="2000" dirty="0"/>
              <a:t>Example: Johann Schmidt (DE)</a:t>
            </a:r>
          </a:p>
        </p:txBody>
      </p:sp>
      <p:pic>
        <p:nvPicPr>
          <p:cNvPr id="10"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70E27F6C-B9C7-41A0-B17B-73C08B64AB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21" t="74336" r="12094" b="12501"/>
          <a:stretch/>
        </p:blipFill>
        <p:spPr bwMode="auto">
          <a:xfrm>
            <a:off x="4439866" y="5626936"/>
            <a:ext cx="3312268" cy="843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6727C593-D96E-4314-9B44-DEBEAD7D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91" t="52965" r="46285" b="31547"/>
          <a:stretch/>
        </p:blipFill>
        <p:spPr bwMode="auto">
          <a:xfrm>
            <a:off x="6256909" y="4238178"/>
            <a:ext cx="471568" cy="6389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C3521663-884F-43E5-8303-C5101E0F9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77" t="34638" r="45692" b="50624"/>
          <a:stretch/>
        </p:blipFill>
        <p:spPr bwMode="auto">
          <a:xfrm>
            <a:off x="6161331" y="3268980"/>
            <a:ext cx="662725" cy="61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9ADF342D-1869-475D-8E5B-6F9C267780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89" t="18254" r="45582" b="64356"/>
          <a:stretch/>
        </p:blipFill>
        <p:spPr bwMode="auto">
          <a:xfrm>
            <a:off x="6211918" y="2299781"/>
            <a:ext cx="561553" cy="618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3FC005CD-FC58-44D0-8CF2-3BBC72242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5" t="72761" r="89364" b="12501"/>
          <a:stretch/>
        </p:blipFill>
        <p:spPr bwMode="auto">
          <a:xfrm>
            <a:off x="330741" y="5195746"/>
            <a:ext cx="693387" cy="716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E4C9D1F6-FE95-49F5-A603-665F7AE66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7" t="52690" r="89268" b="33804"/>
          <a:stretch/>
        </p:blipFill>
        <p:spPr bwMode="auto">
          <a:xfrm>
            <a:off x="330741" y="4238178"/>
            <a:ext cx="717878" cy="6389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648D3179-E7D6-4B03-B302-F36809363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5" t="34158" r="89345" b="50048"/>
          <a:stretch/>
        </p:blipFill>
        <p:spPr bwMode="auto">
          <a:xfrm>
            <a:off x="409364" y="3107579"/>
            <a:ext cx="549435" cy="5741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lh4.googleusercontent.com/L5gEFZc28OYGGK5I2D__gaU83ADssIbjRBJTGk-ld9gc78fhPkF6NMa_LbiAnSXo1XWDaBp5WLiSmeLlQY7zStBOO_v75oGORzPJWOi-dJIVA_ryF129v8yn_0UQ2FdMjlP9eY4dBmk">
            <a:extLst>
              <a:ext uri="{FF2B5EF4-FFF2-40B4-BE49-F238E27FC236}">
                <a16:creationId xmlns:a16="http://schemas.microsoft.com/office/drawing/2014/main" id="{8DB6C662-32C8-4C4F-89F2-83D65C555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6" t="19007" r="89345" b="66425"/>
          <a:stretch/>
        </p:blipFill>
        <p:spPr bwMode="auto">
          <a:xfrm>
            <a:off x="409364" y="2343616"/>
            <a:ext cx="552336" cy="55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60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61419" y="51330"/>
            <a:ext cx="7492181" cy="1143000"/>
          </a:xfrm>
        </p:spPr>
        <p:txBody>
          <a:bodyPr>
            <a:normAutofit/>
          </a:bodyPr>
          <a:lstStyle/>
          <a:p>
            <a:pPr algn="l"/>
            <a:r>
              <a:rPr lang="en-150" sz="3800" dirty="0">
                <a:solidFill>
                  <a:srgbClr val="1F497D"/>
                </a:solidFill>
              </a:rPr>
              <a:t>How does a computer work?</a:t>
            </a:r>
          </a:p>
        </p:txBody>
      </p:sp>
      <p:sp>
        <p:nvSpPr>
          <p:cNvPr id="4" name="Espace réservé du numéro de diapositive 3"/>
          <p:cNvSpPr>
            <a:spLocks noGrp="1"/>
          </p:cNvSpPr>
          <p:nvPr>
            <p:ph type="sldNum" sz="quarter" idx="12"/>
          </p:nvPr>
        </p:nvSpPr>
        <p:spPr/>
        <p:txBody>
          <a:bodyPr/>
          <a:lstStyle/>
          <a:p>
            <a:fld id="{092EA79D-C7BB-1941-B016-75878ADF6DD3}" type="slidenum">
              <a:rPr lang="fr-FR" smtClean="0"/>
              <a:t>20</a:t>
            </a:fld>
            <a:endParaRPr lang="fr-FR"/>
          </a:p>
        </p:txBody>
      </p:sp>
      <p:grpSp>
        <p:nvGrpSpPr>
          <p:cNvPr id="23" name="Group 11"/>
          <p:cNvGrpSpPr>
            <a:grpSpLocks/>
          </p:cNvGrpSpPr>
          <p:nvPr/>
        </p:nvGrpSpPr>
        <p:grpSpPr bwMode="auto">
          <a:xfrm>
            <a:off x="3168742" y="2460152"/>
            <a:ext cx="5876925" cy="720725"/>
            <a:chOff x="1663700" y="2238375"/>
            <a:chExt cx="5876925" cy="720725"/>
          </a:xfrm>
        </p:grpSpPr>
        <p:sp>
          <p:nvSpPr>
            <p:cNvPr id="24"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25"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26" name="TextBox 19"/>
          <p:cNvSpPr txBox="1">
            <a:spLocks noChangeArrowheads="1"/>
          </p:cNvSpPr>
          <p:nvPr/>
        </p:nvSpPr>
        <p:spPr bwMode="auto">
          <a:xfrm>
            <a:off x="2926739" y="2651799"/>
            <a:ext cx="5876925" cy="46037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Follow instructions given by human </a:t>
            </a:r>
          </a:p>
        </p:txBody>
      </p:sp>
      <p:sp>
        <p:nvSpPr>
          <p:cNvPr id="3" name="Date Placeholder 2">
            <a:extLst>
              <a:ext uri="{FF2B5EF4-FFF2-40B4-BE49-F238E27FC236}">
                <a16:creationId xmlns:a16="http://schemas.microsoft.com/office/drawing/2014/main" id="{941AEEFC-2FF9-4D27-B25B-C220C1C5F495}"/>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FD35703C-B068-4E83-A9A8-CBFAE710E167}"/>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45714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11104" y="45242"/>
            <a:ext cx="7342496" cy="1143000"/>
          </a:xfrm>
        </p:spPr>
        <p:txBody>
          <a:bodyPr>
            <a:normAutofit/>
          </a:bodyPr>
          <a:lstStyle/>
          <a:p>
            <a:pPr algn="l"/>
            <a:r>
              <a:rPr lang="en-150" sz="3800" dirty="0">
                <a:solidFill>
                  <a:srgbClr val="1F497D"/>
                </a:solidFill>
              </a:rPr>
              <a:t>Artificial intelligence</a:t>
            </a:r>
          </a:p>
        </p:txBody>
      </p:sp>
      <p:sp>
        <p:nvSpPr>
          <p:cNvPr id="4" name="Espace réservé du numéro de diapositive 3"/>
          <p:cNvSpPr>
            <a:spLocks noGrp="1"/>
          </p:cNvSpPr>
          <p:nvPr>
            <p:ph type="sldNum" sz="quarter" idx="12"/>
          </p:nvPr>
        </p:nvSpPr>
        <p:spPr/>
        <p:txBody>
          <a:bodyPr/>
          <a:lstStyle/>
          <a:p>
            <a:fld id="{092EA79D-C7BB-1941-B016-75878ADF6DD3}" type="slidenum">
              <a:rPr lang="fr-FR" smtClean="0"/>
              <a:t>21</a:t>
            </a:fld>
            <a:endParaRPr lang="fr-FR"/>
          </a:p>
        </p:txBody>
      </p:sp>
      <p:grpSp>
        <p:nvGrpSpPr>
          <p:cNvPr id="9" name="Group 11"/>
          <p:cNvGrpSpPr>
            <a:grpSpLocks/>
          </p:cNvGrpSpPr>
          <p:nvPr/>
        </p:nvGrpSpPr>
        <p:grpSpPr bwMode="auto">
          <a:xfrm>
            <a:off x="1892732" y="1516035"/>
            <a:ext cx="3322091" cy="1291652"/>
            <a:chOff x="1663700" y="2238375"/>
            <a:chExt cx="5876925" cy="720725"/>
          </a:xfrm>
        </p:grpSpPr>
        <p:sp>
          <p:nvSpPr>
            <p:cNvPr id="10"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1"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2" name="Group 10"/>
          <p:cNvGrpSpPr>
            <a:grpSpLocks/>
          </p:cNvGrpSpPr>
          <p:nvPr/>
        </p:nvGrpSpPr>
        <p:grpSpPr bwMode="auto">
          <a:xfrm>
            <a:off x="1925488" y="2995638"/>
            <a:ext cx="3323886" cy="896464"/>
            <a:chOff x="1663700" y="3371850"/>
            <a:chExt cx="5879307" cy="724694"/>
          </a:xfrm>
        </p:grpSpPr>
        <p:sp>
          <p:nvSpPr>
            <p:cNvPr id="13" name="Rectangle 9"/>
            <p:cNvSpPr>
              <a:spLocks noChangeArrowheads="1"/>
            </p:cNvSpPr>
            <p:nvPr/>
          </p:nvSpPr>
          <p:spPr bwMode="auto">
            <a:xfrm>
              <a:off x="1663700" y="3371850"/>
              <a:ext cx="5876925" cy="722313"/>
            </a:xfrm>
            <a:prstGeom prst="rect">
              <a:avLst/>
            </a:prstGeom>
            <a:solidFill>
              <a:srgbClr val="0560B3"/>
            </a:solidFill>
            <a:ln w="9525">
              <a:solidFill>
                <a:srgbClr val="01568F"/>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4" name="Freeform 13"/>
            <p:cNvSpPr>
              <a:spLocks/>
            </p:cNvSpPr>
            <p:nvPr/>
          </p:nvSpPr>
          <p:spPr bwMode="auto">
            <a:xfrm>
              <a:off x="4363244" y="3374231"/>
              <a:ext cx="3179763" cy="722313"/>
            </a:xfrm>
            <a:custGeom>
              <a:avLst/>
              <a:gdLst>
                <a:gd name="T0" fmla="*/ 3179763 w 2003"/>
                <a:gd name="T1" fmla="*/ 0 h 455"/>
                <a:gd name="T2" fmla="*/ 3179763 w 2003"/>
                <a:gd name="T3" fmla="*/ 722313 h 455"/>
                <a:gd name="T4" fmla="*/ 0 w 2003"/>
                <a:gd name="T5" fmla="*/ 722313 h 455"/>
                <a:gd name="T6" fmla="*/ 719138 w 2003"/>
                <a:gd name="T7" fmla="*/ 0 h 455"/>
                <a:gd name="T8" fmla="*/ 3179763 w 2003"/>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3" h="455">
                  <a:moveTo>
                    <a:pt x="2003" y="0"/>
                  </a:moveTo>
                  <a:lnTo>
                    <a:pt x="2003" y="455"/>
                  </a:lnTo>
                  <a:lnTo>
                    <a:pt x="0" y="455"/>
                  </a:lnTo>
                  <a:lnTo>
                    <a:pt x="453" y="0"/>
                  </a:lnTo>
                  <a:lnTo>
                    <a:pt x="2003"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5" name="Group 3"/>
          <p:cNvGrpSpPr>
            <a:grpSpLocks/>
          </p:cNvGrpSpPr>
          <p:nvPr/>
        </p:nvGrpSpPr>
        <p:grpSpPr bwMode="auto">
          <a:xfrm>
            <a:off x="1925488" y="4218921"/>
            <a:ext cx="3323886" cy="1763265"/>
            <a:chOff x="1663700" y="4506913"/>
            <a:chExt cx="5879307" cy="723106"/>
          </a:xfrm>
        </p:grpSpPr>
        <p:sp>
          <p:nvSpPr>
            <p:cNvPr id="16" name="Rectangle 10"/>
            <p:cNvSpPr>
              <a:spLocks noChangeArrowheads="1"/>
            </p:cNvSpPr>
            <p:nvPr/>
          </p:nvSpPr>
          <p:spPr bwMode="auto">
            <a:xfrm>
              <a:off x="1663700" y="4506913"/>
              <a:ext cx="5876925" cy="720725"/>
            </a:xfrm>
            <a:prstGeom prst="rect">
              <a:avLst/>
            </a:prstGeom>
            <a:solidFill>
              <a:srgbClr val="093667"/>
            </a:solidFill>
            <a:ln w="9525">
              <a:solidFill>
                <a:srgbClr val="013253"/>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7" name="Freeform 14"/>
            <p:cNvSpPr>
              <a:spLocks/>
            </p:cNvSpPr>
            <p:nvPr/>
          </p:nvSpPr>
          <p:spPr bwMode="auto">
            <a:xfrm>
              <a:off x="3226594" y="4509294"/>
              <a:ext cx="4316413" cy="720725"/>
            </a:xfrm>
            <a:custGeom>
              <a:avLst/>
              <a:gdLst>
                <a:gd name="T0" fmla="*/ 4316413 w 2719"/>
                <a:gd name="T1" fmla="*/ 0 h 454"/>
                <a:gd name="T2" fmla="*/ 4316413 w 2719"/>
                <a:gd name="T3" fmla="*/ 720725 h 454"/>
                <a:gd name="T4" fmla="*/ 0 w 2719"/>
                <a:gd name="T5" fmla="*/ 720725 h 454"/>
                <a:gd name="T6" fmla="*/ 720725 w 2719"/>
                <a:gd name="T7" fmla="*/ 0 h 454"/>
                <a:gd name="T8" fmla="*/ 4316413 w 2719"/>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9" h="454">
                  <a:moveTo>
                    <a:pt x="2719" y="0"/>
                  </a:moveTo>
                  <a:lnTo>
                    <a:pt x="2719" y="454"/>
                  </a:lnTo>
                  <a:lnTo>
                    <a:pt x="0" y="454"/>
                  </a:lnTo>
                  <a:lnTo>
                    <a:pt x="454" y="0"/>
                  </a:lnTo>
                  <a:lnTo>
                    <a:pt x="2719" y="0"/>
                  </a:lnTo>
                  <a:close/>
                </a:path>
              </a:pathLst>
            </a:custGeom>
            <a:gradFill rotWithShape="1">
              <a:gsLst>
                <a:gs pos="0">
                  <a:srgbClr val="000C16">
                    <a:alpha val="34901"/>
                  </a:srgbClr>
                </a:gs>
                <a:gs pos="100000">
                  <a:schemeClr val="bg1">
                    <a:alpha val="0"/>
                  </a:scheme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19" name="TextBox 20"/>
          <p:cNvSpPr txBox="1">
            <a:spLocks noChangeArrowheads="1"/>
          </p:cNvSpPr>
          <p:nvPr/>
        </p:nvSpPr>
        <p:spPr bwMode="auto">
          <a:xfrm>
            <a:off x="1784449" y="4425422"/>
            <a:ext cx="3502254" cy="1200328"/>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Fast response</a:t>
            </a:r>
          </a:p>
          <a:p>
            <a:pPr>
              <a:defRPr/>
            </a:pPr>
            <a:r>
              <a:rPr lang="en-US" dirty="0"/>
              <a:t>Ability to memorize big amounts of data</a:t>
            </a:r>
          </a:p>
        </p:txBody>
      </p:sp>
      <p:sp>
        <p:nvSpPr>
          <p:cNvPr id="20" name="TextBox 21"/>
          <p:cNvSpPr txBox="1">
            <a:spLocks noChangeArrowheads="1"/>
          </p:cNvSpPr>
          <p:nvPr/>
        </p:nvSpPr>
        <p:spPr bwMode="auto">
          <a:xfrm>
            <a:off x="1927284" y="1633889"/>
            <a:ext cx="3322090" cy="1200328"/>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Stimulate human behavior and cognitive process</a:t>
            </a:r>
          </a:p>
        </p:txBody>
      </p:sp>
      <p:sp>
        <p:nvSpPr>
          <p:cNvPr id="21" name="TextBox 21"/>
          <p:cNvSpPr txBox="1">
            <a:spLocks noChangeArrowheads="1"/>
          </p:cNvSpPr>
          <p:nvPr/>
        </p:nvSpPr>
        <p:spPr bwMode="auto">
          <a:xfrm>
            <a:off x="1925488" y="3000600"/>
            <a:ext cx="3322090" cy="830997"/>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Capture and preserve human expertise</a:t>
            </a:r>
          </a:p>
        </p:txBody>
      </p:sp>
      <p:sp>
        <p:nvSpPr>
          <p:cNvPr id="5" name="Ellipse 4"/>
          <p:cNvSpPr/>
          <p:nvPr/>
        </p:nvSpPr>
        <p:spPr>
          <a:xfrm>
            <a:off x="6604286" y="1331651"/>
            <a:ext cx="2387315" cy="2499945"/>
          </a:xfrm>
          <a:prstGeom prst="ellipse">
            <a:avLst/>
          </a:prstGeom>
          <a:solidFill>
            <a:srgbClr val="AB85D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a:off x="7259805" y="2335511"/>
            <a:ext cx="1167646" cy="646331"/>
          </a:xfrm>
          <a:prstGeom prst="rect">
            <a:avLst/>
          </a:prstGeom>
          <a:noFill/>
        </p:spPr>
        <p:txBody>
          <a:bodyPr wrap="square" rtlCol="0">
            <a:spAutoFit/>
          </a:bodyPr>
          <a:lstStyle/>
          <a:p>
            <a:r>
              <a:rPr lang="fr-FR" sz="3600" b="1" dirty="0"/>
              <a:t>Data</a:t>
            </a:r>
          </a:p>
        </p:txBody>
      </p:sp>
      <p:sp>
        <p:nvSpPr>
          <p:cNvPr id="24" name="ZoneTexte 23"/>
          <p:cNvSpPr txBox="1"/>
          <p:nvPr/>
        </p:nvSpPr>
        <p:spPr>
          <a:xfrm>
            <a:off x="6335184" y="4413927"/>
            <a:ext cx="2417232" cy="1754327"/>
          </a:xfrm>
          <a:prstGeom prst="rect">
            <a:avLst/>
          </a:prstGeom>
          <a:noFill/>
        </p:spPr>
        <p:txBody>
          <a:bodyPr wrap="square" rtlCol="0">
            <a:spAutoFit/>
          </a:bodyPr>
          <a:lstStyle/>
          <a:p>
            <a:pPr algn="ctr"/>
            <a:r>
              <a:rPr lang="en-150" sz="3600" b="1" dirty="0"/>
              <a:t>Computing + </a:t>
            </a:r>
          </a:p>
          <a:p>
            <a:pPr algn="ctr"/>
            <a:r>
              <a:rPr lang="en-150" sz="3600" b="1" dirty="0"/>
              <a:t>Storage</a:t>
            </a:r>
          </a:p>
        </p:txBody>
      </p:sp>
      <p:sp>
        <p:nvSpPr>
          <p:cNvPr id="3" name="Rectangle 2"/>
          <p:cNvSpPr/>
          <p:nvPr/>
        </p:nvSpPr>
        <p:spPr>
          <a:xfrm>
            <a:off x="6037177" y="4093822"/>
            <a:ext cx="3152419" cy="2262529"/>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Date Placeholder 6">
            <a:extLst>
              <a:ext uri="{FF2B5EF4-FFF2-40B4-BE49-F238E27FC236}">
                <a16:creationId xmlns:a16="http://schemas.microsoft.com/office/drawing/2014/main" id="{4BD92700-F4FD-4191-893C-2BC3F7C64722}"/>
              </a:ext>
            </a:extLst>
          </p:cNvPr>
          <p:cNvSpPr>
            <a:spLocks noGrp="1"/>
          </p:cNvSpPr>
          <p:nvPr>
            <p:ph type="dt" sz="half" idx="10"/>
          </p:nvPr>
        </p:nvSpPr>
        <p:spPr/>
        <p:txBody>
          <a:bodyPr/>
          <a:lstStyle/>
          <a:p>
            <a:r>
              <a:rPr lang="el-GR"/>
              <a:t>22-23 July 2020</a:t>
            </a:r>
            <a:endParaRPr lang="fr-FR"/>
          </a:p>
        </p:txBody>
      </p:sp>
      <p:sp>
        <p:nvSpPr>
          <p:cNvPr id="8" name="Footer Placeholder 7">
            <a:extLst>
              <a:ext uri="{FF2B5EF4-FFF2-40B4-BE49-F238E27FC236}">
                <a16:creationId xmlns:a16="http://schemas.microsoft.com/office/drawing/2014/main" id="{DCBAAF93-1B96-4D10-8AE6-CD8EF21EA784}"/>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108393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11104" y="188651"/>
            <a:ext cx="7531065" cy="1143000"/>
          </a:xfrm>
        </p:spPr>
        <p:txBody>
          <a:bodyPr>
            <a:normAutofit/>
          </a:bodyPr>
          <a:lstStyle/>
          <a:p>
            <a:pPr algn="l"/>
            <a:r>
              <a:rPr lang="en-150" sz="3800" dirty="0">
                <a:solidFill>
                  <a:srgbClr val="1F497D"/>
                </a:solidFill>
              </a:rPr>
              <a:t>Artificial intelligence</a:t>
            </a:r>
          </a:p>
        </p:txBody>
      </p:sp>
      <p:sp>
        <p:nvSpPr>
          <p:cNvPr id="4" name="Espace réservé du numéro de diapositive 3"/>
          <p:cNvSpPr>
            <a:spLocks noGrp="1"/>
          </p:cNvSpPr>
          <p:nvPr>
            <p:ph type="sldNum" sz="quarter" idx="12"/>
          </p:nvPr>
        </p:nvSpPr>
        <p:spPr/>
        <p:txBody>
          <a:bodyPr/>
          <a:lstStyle/>
          <a:p>
            <a:fld id="{092EA79D-C7BB-1941-B016-75878ADF6DD3}" type="slidenum">
              <a:rPr lang="fr-FR" smtClean="0"/>
              <a:t>22</a:t>
            </a:fld>
            <a:endParaRPr lang="fr-FR"/>
          </a:p>
        </p:txBody>
      </p:sp>
      <p:grpSp>
        <p:nvGrpSpPr>
          <p:cNvPr id="13" name="Group 12">
            <a:extLst>
              <a:ext uri="{FF2B5EF4-FFF2-40B4-BE49-F238E27FC236}">
                <a16:creationId xmlns:a16="http://schemas.microsoft.com/office/drawing/2014/main" id="{02F62CE9-A4CA-4360-9A93-7327DA56758E}"/>
              </a:ext>
            </a:extLst>
          </p:cNvPr>
          <p:cNvGrpSpPr/>
          <p:nvPr/>
        </p:nvGrpSpPr>
        <p:grpSpPr>
          <a:xfrm>
            <a:off x="7355253" y="3816478"/>
            <a:ext cx="3132668" cy="1763265"/>
            <a:chOff x="5866781" y="3223104"/>
            <a:chExt cx="3132668" cy="1763265"/>
          </a:xfrm>
        </p:grpSpPr>
        <p:grpSp>
          <p:nvGrpSpPr>
            <p:cNvPr id="15" name="Group 3"/>
            <p:cNvGrpSpPr>
              <a:grpSpLocks/>
            </p:cNvGrpSpPr>
            <p:nvPr/>
          </p:nvGrpSpPr>
          <p:grpSpPr bwMode="auto">
            <a:xfrm>
              <a:off x="5946553" y="3223104"/>
              <a:ext cx="2973123" cy="1763265"/>
              <a:chOff x="1663700" y="4506913"/>
              <a:chExt cx="5879307" cy="723106"/>
            </a:xfrm>
          </p:grpSpPr>
          <p:sp>
            <p:nvSpPr>
              <p:cNvPr id="16" name="Rectangle 10"/>
              <p:cNvSpPr>
                <a:spLocks noChangeArrowheads="1"/>
              </p:cNvSpPr>
              <p:nvPr/>
            </p:nvSpPr>
            <p:spPr bwMode="auto">
              <a:xfrm>
                <a:off x="1663700" y="4506913"/>
                <a:ext cx="5876925" cy="720725"/>
              </a:xfrm>
              <a:prstGeom prst="rect">
                <a:avLst/>
              </a:prstGeom>
              <a:solidFill>
                <a:srgbClr val="093667"/>
              </a:solidFill>
              <a:ln w="9525">
                <a:solidFill>
                  <a:srgbClr val="013253"/>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7" name="Freeform 14"/>
              <p:cNvSpPr>
                <a:spLocks/>
              </p:cNvSpPr>
              <p:nvPr/>
            </p:nvSpPr>
            <p:spPr bwMode="auto">
              <a:xfrm>
                <a:off x="3226594" y="4509294"/>
                <a:ext cx="4316413" cy="720725"/>
              </a:xfrm>
              <a:custGeom>
                <a:avLst/>
                <a:gdLst>
                  <a:gd name="T0" fmla="*/ 4316413 w 2719"/>
                  <a:gd name="T1" fmla="*/ 0 h 454"/>
                  <a:gd name="T2" fmla="*/ 4316413 w 2719"/>
                  <a:gd name="T3" fmla="*/ 720725 h 454"/>
                  <a:gd name="T4" fmla="*/ 0 w 2719"/>
                  <a:gd name="T5" fmla="*/ 720725 h 454"/>
                  <a:gd name="T6" fmla="*/ 720725 w 2719"/>
                  <a:gd name="T7" fmla="*/ 0 h 454"/>
                  <a:gd name="T8" fmla="*/ 4316413 w 2719"/>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9" h="454">
                    <a:moveTo>
                      <a:pt x="2719" y="0"/>
                    </a:moveTo>
                    <a:lnTo>
                      <a:pt x="2719" y="454"/>
                    </a:lnTo>
                    <a:lnTo>
                      <a:pt x="0" y="454"/>
                    </a:lnTo>
                    <a:lnTo>
                      <a:pt x="454" y="0"/>
                    </a:lnTo>
                    <a:lnTo>
                      <a:pt x="2719" y="0"/>
                    </a:lnTo>
                    <a:close/>
                  </a:path>
                </a:pathLst>
              </a:custGeom>
              <a:gradFill rotWithShape="1">
                <a:gsLst>
                  <a:gs pos="0">
                    <a:srgbClr val="000C16">
                      <a:alpha val="34901"/>
                    </a:srgbClr>
                  </a:gs>
                  <a:gs pos="100000">
                    <a:schemeClr val="bg1">
                      <a:alpha val="0"/>
                    </a:scheme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19" name="TextBox 20"/>
            <p:cNvSpPr txBox="1">
              <a:spLocks noChangeArrowheads="1"/>
            </p:cNvSpPr>
            <p:nvPr/>
          </p:nvSpPr>
          <p:spPr bwMode="auto">
            <a:xfrm>
              <a:off x="5866781" y="3366256"/>
              <a:ext cx="3132668" cy="138499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sz="2800" dirty="0"/>
                <a:t>Results</a:t>
              </a:r>
            </a:p>
            <a:p>
              <a:pPr>
                <a:defRPr/>
              </a:pPr>
              <a:r>
                <a:rPr lang="en-US" sz="2800" dirty="0"/>
                <a:t>Prediction and Rules</a:t>
              </a:r>
            </a:p>
          </p:txBody>
        </p:sp>
      </p:grpSp>
      <p:grpSp>
        <p:nvGrpSpPr>
          <p:cNvPr id="8" name="Grouper 7"/>
          <p:cNvGrpSpPr/>
          <p:nvPr/>
        </p:nvGrpSpPr>
        <p:grpSpPr>
          <a:xfrm>
            <a:off x="1816716" y="4154719"/>
            <a:ext cx="3322090" cy="1086785"/>
            <a:chOff x="-241616" y="2469163"/>
            <a:chExt cx="3322090" cy="1086785"/>
          </a:xfrm>
        </p:grpSpPr>
        <p:grpSp>
          <p:nvGrpSpPr>
            <p:cNvPr id="9" name="Group 11"/>
            <p:cNvGrpSpPr>
              <a:grpSpLocks/>
            </p:cNvGrpSpPr>
            <p:nvPr/>
          </p:nvGrpSpPr>
          <p:grpSpPr bwMode="auto">
            <a:xfrm>
              <a:off x="276926" y="2469163"/>
              <a:ext cx="2202374" cy="1086785"/>
              <a:chOff x="1663700" y="2238375"/>
              <a:chExt cx="5876925" cy="720725"/>
            </a:xfrm>
          </p:grpSpPr>
          <p:sp>
            <p:nvSpPr>
              <p:cNvPr id="10"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1"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20" name="TextBox 21"/>
            <p:cNvSpPr txBox="1">
              <a:spLocks noChangeArrowheads="1"/>
            </p:cNvSpPr>
            <p:nvPr/>
          </p:nvSpPr>
          <p:spPr bwMode="auto">
            <a:xfrm>
              <a:off x="-241616" y="2689927"/>
              <a:ext cx="3322090" cy="584776"/>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sz="3200" b="1" dirty="0"/>
                <a:t>Data</a:t>
              </a:r>
            </a:p>
          </p:txBody>
        </p:sp>
      </p:grpSp>
      <p:grpSp>
        <p:nvGrpSpPr>
          <p:cNvPr id="7" name="Grouper 6"/>
          <p:cNvGrpSpPr/>
          <p:nvPr/>
        </p:nvGrpSpPr>
        <p:grpSpPr>
          <a:xfrm>
            <a:off x="4016531" y="1194123"/>
            <a:ext cx="3916728" cy="2571094"/>
            <a:chOff x="2455069" y="805609"/>
            <a:chExt cx="3936023" cy="2887270"/>
          </a:xfrm>
        </p:grpSpPr>
        <p:sp>
          <p:nvSpPr>
            <p:cNvPr id="5" name="Ellipse 4"/>
            <p:cNvSpPr/>
            <p:nvPr/>
          </p:nvSpPr>
          <p:spPr>
            <a:xfrm>
              <a:off x="2686570" y="805609"/>
              <a:ext cx="3473021" cy="2887270"/>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a:off x="2455069" y="1612521"/>
              <a:ext cx="3936023" cy="1209687"/>
            </a:xfrm>
            <a:prstGeom prst="rect">
              <a:avLst/>
            </a:prstGeom>
            <a:noFill/>
          </p:spPr>
          <p:txBody>
            <a:bodyPr wrap="square" rtlCol="0">
              <a:spAutoFit/>
            </a:bodyPr>
            <a:lstStyle/>
            <a:p>
              <a:pPr algn="ctr"/>
              <a:r>
                <a:rPr lang="en-150" sz="3200" b="1" dirty="0"/>
                <a:t>Machine learning algorithms</a:t>
              </a:r>
            </a:p>
          </p:txBody>
        </p:sp>
      </p:grpSp>
      <p:sp>
        <p:nvSpPr>
          <p:cNvPr id="3" name="Date Placeholder 2">
            <a:extLst>
              <a:ext uri="{FF2B5EF4-FFF2-40B4-BE49-F238E27FC236}">
                <a16:creationId xmlns:a16="http://schemas.microsoft.com/office/drawing/2014/main" id="{0895F8EF-2485-4A06-8BEA-C3F41FDBED22}"/>
              </a:ext>
            </a:extLst>
          </p:cNvPr>
          <p:cNvSpPr>
            <a:spLocks noGrp="1"/>
          </p:cNvSpPr>
          <p:nvPr>
            <p:ph type="dt" sz="half" idx="10"/>
          </p:nvPr>
        </p:nvSpPr>
        <p:spPr/>
        <p:txBody>
          <a:bodyPr/>
          <a:lstStyle/>
          <a:p>
            <a:r>
              <a:rPr lang="el-GR"/>
              <a:t>22-23 July 2020</a:t>
            </a:r>
            <a:endParaRPr lang="fr-FR"/>
          </a:p>
        </p:txBody>
      </p:sp>
      <p:sp>
        <p:nvSpPr>
          <p:cNvPr id="12" name="Footer Placeholder 11">
            <a:extLst>
              <a:ext uri="{FF2B5EF4-FFF2-40B4-BE49-F238E27FC236}">
                <a16:creationId xmlns:a16="http://schemas.microsoft.com/office/drawing/2014/main" id="{789F73CC-B7B4-4CD6-9A2B-07B96EAB616F}"/>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306006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8181" y="51330"/>
            <a:ext cx="7595419" cy="1143000"/>
          </a:xfrm>
        </p:spPr>
        <p:txBody>
          <a:bodyPr>
            <a:normAutofit/>
          </a:bodyPr>
          <a:lstStyle/>
          <a:p>
            <a:pPr algn="l"/>
            <a:r>
              <a:rPr lang="en-150" sz="3800" dirty="0">
                <a:solidFill>
                  <a:srgbClr val="1F497D"/>
                </a:solidFill>
              </a:rPr>
              <a:t>How do Machines learn?</a:t>
            </a:r>
          </a:p>
        </p:txBody>
      </p:sp>
      <p:sp>
        <p:nvSpPr>
          <p:cNvPr id="4" name="Espace réservé du numéro de diapositive 3"/>
          <p:cNvSpPr>
            <a:spLocks noGrp="1"/>
          </p:cNvSpPr>
          <p:nvPr>
            <p:ph type="sldNum" sz="quarter" idx="12"/>
          </p:nvPr>
        </p:nvSpPr>
        <p:spPr/>
        <p:txBody>
          <a:bodyPr/>
          <a:lstStyle/>
          <a:p>
            <a:fld id="{092EA79D-C7BB-1941-B016-75878ADF6DD3}" type="slidenum">
              <a:rPr lang="fr-FR" smtClean="0"/>
              <a:t>23</a:t>
            </a:fld>
            <a:endParaRPr lang="fr-FR"/>
          </a:p>
        </p:txBody>
      </p:sp>
      <p:grpSp>
        <p:nvGrpSpPr>
          <p:cNvPr id="31" name="Grouper 30"/>
          <p:cNvGrpSpPr/>
          <p:nvPr/>
        </p:nvGrpSpPr>
        <p:grpSpPr>
          <a:xfrm>
            <a:off x="1892732" y="1861302"/>
            <a:ext cx="5707975" cy="4047731"/>
            <a:chOff x="368731" y="1861301"/>
            <a:chExt cx="5707975" cy="4047731"/>
          </a:xfrm>
        </p:grpSpPr>
        <p:grpSp>
          <p:nvGrpSpPr>
            <p:cNvPr id="9" name="Group 11"/>
            <p:cNvGrpSpPr>
              <a:grpSpLocks/>
            </p:cNvGrpSpPr>
            <p:nvPr/>
          </p:nvGrpSpPr>
          <p:grpSpPr bwMode="auto">
            <a:xfrm>
              <a:off x="368731" y="1868269"/>
              <a:ext cx="3322091" cy="447729"/>
              <a:chOff x="1663700" y="2238375"/>
              <a:chExt cx="5876925" cy="720725"/>
            </a:xfrm>
          </p:grpSpPr>
          <p:sp>
            <p:nvSpPr>
              <p:cNvPr id="10" name="Rectangle 8"/>
              <p:cNvSpPr>
                <a:spLocks noChangeArrowheads="1"/>
              </p:cNvSpPr>
              <p:nvPr/>
            </p:nvSpPr>
            <p:spPr bwMode="auto">
              <a:xfrm>
                <a:off x="1663700" y="2238375"/>
                <a:ext cx="5876925" cy="720725"/>
              </a:xfrm>
              <a:prstGeom prst="rect">
                <a:avLst/>
              </a:prstGeom>
              <a:solidFill>
                <a:srgbClr val="08A7EE"/>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1" name="Freeform 12"/>
              <p:cNvSpPr>
                <a:spLocks/>
              </p:cNvSpPr>
              <p:nvPr/>
            </p:nvSpPr>
            <p:spPr bwMode="auto">
              <a:xfrm>
                <a:off x="5492750" y="2238375"/>
                <a:ext cx="2047875" cy="720725"/>
              </a:xfrm>
              <a:custGeom>
                <a:avLst/>
                <a:gdLst>
                  <a:gd name="T0" fmla="*/ 2047875 w 1290"/>
                  <a:gd name="T1" fmla="*/ 0 h 454"/>
                  <a:gd name="T2" fmla="*/ 2047875 w 1290"/>
                  <a:gd name="T3" fmla="*/ 720725 h 454"/>
                  <a:gd name="T4" fmla="*/ 0 w 1290"/>
                  <a:gd name="T5" fmla="*/ 720725 h 454"/>
                  <a:gd name="T6" fmla="*/ 723900 w 1290"/>
                  <a:gd name="T7" fmla="*/ 0 h 454"/>
                  <a:gd name="T8" fmla="*/ 2047875 w 1290"/>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0" h="454">
                    <a:moveTo>
                      <a:pt x="1290" y="0"/>
                    </a:moveTo>
                    <a:lnTo>
                      <a:pt x="1290" y="454"/>
                    </a:lnTo>
                    <a:lnTo>
                      <a:pt x="0" y="454"/>
                    </a:lnTo>
                    <a:lnTo>
                      <a:pt x="456" y="0"/>
                    </a:lnTo>
                    <a:lnTo>
                      <a:pt x="1290"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2" name="Group 10"/>
            <p:cNvGrpSpPr>
              <a:grpSpLocks/>
            </p:cNvGrpSpPr>
            <p:nvPr/>
          </p:nvGrpSpPr>
          <p:grpSpPr bwMode="auto">
            <a:xfrm>
              <a:off x="368731" y="2572407"/>
              <a:ext cx="3323886" cy="450688"/>
              <a:chOff x="1663700" y="3371850"/>
              <a:chExt cx="5879307" cy="724694"/>
            </a:xfrm>
          </p:grpSpPr>
          <p:sp>
            <p:nvSpPr>
              <p:cNvPr id="13" name="Rectangle 9"/>
              <p:cNvSpPr>
                <a:spLocks noChangeArrowheads="1"/>
              </p:cNvSpPr>
              <p:nvPr/>
            </p:nvSpPr>
            <p:spPr bwMode="auto">
              <a:xfrm>
                <a:off x="1663700" y="3371850"/>
                <a:ext cx="5876925" cy="722313"/>
              </a:xfrm>
              <a:prstGeom prst="rect">
                <a:avLst/>
              </a:prstGeom>
              <a:solidFill>
                <a:srgbClr val="0560B3"/>
              </a:solidFill>
              <a:ln w="9525">
                <a:solidFill>
                  <a:srgbClr val="01568F"/>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4" name="Freeform 13"/>
              <p:cNvSpPr>
                <a:spLocks/>
              </p:cNvSpPr>
              <p:nvPr/>
            </p:nvSpPr>
            <p:spPr bwMode="auto">
              <a:xfrm>
                <a:off x="4363244" y="3374231"/>
                <a:ext cx="3179763" cy="722313"/>
              </a:xfrm>
              <a:custGeom>
                <a:avLst/>
                <a:gdLst>
                  <a:gd name="T0" fmla="*/ 3179763 w 2003"/>
                  <a:gd name="T1" fmla="*/ 0 h 455"/>
                  <a:gd name="T2" fmla="*/ 3179763 w 2003"/>
                  <a:gd name="T3" fmla="*/ 722313 h 455"/>
                  <a:gd name="T4" fmla="*/ 0 w 2003"/>
                  <a:gd name="T5" fmla="*/ 722313 h 455"/>
                  <a:gd name="T6" fmla="*/ 719138 w 2003"/>
                  <a:gd name="T7" fmla="*/ 0 h 455"/>
                  <a:gd name="T8" fmla="*/ 3179763 w 2003"/>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3" h="455">
                    <a:moveTo>
                      <a:pt x="2003" y="0"/>
                    </a:moveTo>
                    <a:lnTo>
                      <a:pt x="2003" y="455"/>
                    </a:lnTo>
                    <a:lnTo>
                      <a:pt x="0" y="455"/>
                    </a:lnTo>
                    <a:lnTo>
                      <a:pt x="453" y="0"/>
                    </a:lnTo>
                    <a:lnTo>
                      <a:pt x="2003" y="0"/>
                    </a:lnTo>
                    <a:close/>
                  </a:path>
                </a:pathLst>
              </a:custGeom>
              <a:gradFill rotWithShape="1">
                <a:gsLst>
                  <a:gs pos="0">
                    <a:srgbClr val="01315D">
                      <a:alpha val="28000"/>
                    </a:srgbClr>
                  </a:gs>
                  <a:gs pos="100000">
                    <a:srgbClr val="FFFFFF">
                      <a:alpha val="0"/>
                    </a:srgb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grpSp>
          <p:nvGrpSpPr>
            <p:cNvPr id="15" name="Group 3"/>
            <p:cNvGrpSpPr>
              <a:grpSpLocks/>
            </p:cNvGrpSpPr>
            <p:nvPr/>
          </p:nvGrpSpPr>
          <p:grpSpPr bwMode="auto">
            <a:xfrm>
              <a:off x="368731" y="3277531"/>
              <a:ext cx="3323886" cy="449701"/>
              <a:chOff x="1663700" y="4506913"/>
              <a:chExt cx="5879307" cy="723106"/>
            </a:xfrm>
          </p:grpSpPr>
          <p:sp>
            <p:nvSpPr>
              <p:cNvPr id="16" name="Rectangle 10"/>
              <p:cNvSpPr>
                <a:spLocks noChangeArrowheads="1"/>
              </p:cNvSpPr>
              <p:nvPr/>
            </p:nvSpPr>
            <p:spPr bwMode="auto">
              <a:xfrm>
                <a:off x="1663700" y="4506913"/>
                <a:ext cx="5876925" cy="720725"/>
              </a:xfrm>
              <a:prstGeom prst="rect">
                <a:avLst/>
              </a:prstGeom>
              <a:solidFill>
                <a:srgbClr val="093667"/>
              </a:solidFill>
              <a:ln w="9525">
                <a:solidFill>
                  <a:srgbClr val="013253"/>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17" name="Freeform 14"/>
              <p:cNvSpPr>
                <a:spLocks/>
              </p:cNvSpPr>
              <p:nvPr/>
            </p:nvSpPr>
            <p:spPr bwMode="auto">
              <a:xfrm>
                <a:off x="3226594" y="4509294"/>
                <a:ext cx="4316413" cy="720725"/>
              </a:xfrm>
              <a:custGeom>
                <a:avLst/>
                <a:gdLst>
                  <a:gd name="T0" fmla="*/ 4316413 w 2719"/>
                  <a:gd name="T1" fmla="*/ 0 h 454"/>
                  <a:gd name="T2" fmla="*/ 4316413 w 2719"/>
                  <a:gd name="T3" fmla="*/ 720725 h 454"/>
                  <a:gd name="T4" fmla="*/ 0 w 2719"/>
                  <a:gd name="T5" fmla="*/ 720725 h 454"/>
                  <a:gd name="T6" fmla="*/ 720725 w 2719"/>
                  <a:gd name="T7" fmla="*/ 0 h 454"/>
                  <a:gd name="T8" fmla="*/ 4316413 w 2719"/>
                  <a:gd name="T9" fmla="*/ 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9" h="454">
                    <a:moveTo>
                      <a:pt x="2719" y="0"/>
                    </a:moveTo>
                    <a:lnTo>
                      <a:pt x="2719" y="454"/>
                    </a:lnTo>
                    <a:lnTo>
                      <a:pt x="0" y="454"/>
                    </a:lnTo>
                    <a:lnTo>
                      <a:pt x="454" y="0"/>
                    </a:lnTo>
                    <a:lnTo>
                      <a:pt x="2719" y="0"/>
                    </a:lnTo>
                    <a:close/>
                  </a:path>
                </a:pathLst>
              </a:custGeom>
              <a:gradFill rotWithShape="1">
                <a:gsLst>
                  <a:gs pos="0">
                    <a:srgbClr val="000C16">
                      <a:alpha val="34901"/>
                    </a:srgbClr>
                  </a:gs>
                  <a:gs pos="100000">
                    <a:schemeClr val="bg1">
                      <a:alpha val="0"/>
                    </a:schemeClr>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18" name="TextBox 19"/>
            <p:cNvSpPr txBox="1">
              <a:spLocks noChangeArrowheads="1"/>
            </p:cNvSpPr>
            <p:nvPr/>
          </p:nvSpPr>
          <p:spPr bwMode="auto">
            <a:xfrm>
              <a:off x="368731" y="1861301"/>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Data to model</a:t>
              </a:r>
            </a:p>
          </p:txBody>
        </p:sp>
        <p:sp>
          <p:nvSpPr>
            <p:cNvPr id="19" name="TextBox 20"/>
            <p:cNvSpPr txBox="1">
              <a:spLocks noChangeArrowheads="1"/>
            </p:cNvSpPr>
            <p:nvPr/>
          </p:nvSpPr>
          <p:spPr bwMode="auto">
            <a:xfrm>
              <a:off x="368731" y="3270563"/>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Create models</a:t>
              </a:r>
            </a:p>
          </p:txBody>
        </p:sp>
        <p:sp>
          <p:nvSpPr>
            <p:cNvPr id="20" name="TextBox 21"/>
            <p:cNvSpPr txBox="1">
              <a:spLocks noChangeArrowheads="1"/>
            </p:cNvSpPr>
            <p:nvPr/>
          </p:nvSpPr>
          <p:spPr bwMode="auto">
            <a:xfrm>
              <a:off x="368731" y="2565932"/>
              <a:ext cx="3322091" cy="46166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Decision</a:t>
              </a:r>
            </a:p>
          </p:txBody>
        </p:sp>
        <p:sp>
          <p:nvSpPr>
            <p:cNvPr id="28" name="Rectangle 8"/>
            <p:cNvSpPr>
              <a:spLocks noChangeArrowheads="1"/>
            </p:cNvSpPr>
            <p:nvPr/>
          </p:nvSpPr>
          <p:spPr bwMode="auto">
            <a:xfrm>
              <a:off x="2754614" y="5000070"/>
              <a:ext cx="3322091" cy="908962"/>
            </a:xfrm>
            <a:prstGeom prst="rect">
              <a:avLst/>
            </a:prstGeom>
            <a:solidFill>
              <a:schemeClr val="accent1"/>
            </a:solidFill>
            <a:ln w="9525">
              <a:solidFill>
                <a:srgbClr val="0195F9"/>
              </a:solidFill>
              <a:round/>
              <a:headEnd/>
              <a:tailEnd/>
            </a:ln>
            <a:effectLst>
              <a:outerShdw blurRad="38100" dist="26940" dir="5400000" algn="t" rotWithShape="0">
                <a:srgbClr val="000000">
                  <a:alpha val="26666"/>
                </a:srgbClr>
              </a:outerShdw>
            </a:effectLst>
          </p:spPr>
          <p:txBody>
            <a:bodyPr lIns="82124" tIns="41061" rIns="82124" bIns="41061" anchor="ctr"/>
            <a:lstStyle/>
            <a:p>
              <a:pPr algn="ctr" defTabSz="814388">
                <a:lnSpc>
                  <a:spcPct val="90000"/>
                </a:lnSpc>
                <a:defRPr/>
              </a:pPr>
              <a:endParaRPr lang="en-US" sz="2400">
                <a:latin typeface="Arial" charset="0"/>
              </a:endParaRPr>
            </a:p>
          </p:txBody>
        </p:sp>
        <p:sp>
          <p:nvSpPr>
            <p:cNvPr id="30" name="TextBox 19"/>
            <p:cNvSpPr txBox="1">
              <a:spLocks noChangeArrowheads="1"/>
            </p:cNvSpPr>
            <p:nvPr/>
          </p:nvSpPr>
          <p:spPr bwMode="auto">
            <a:xfrm>
              <a:off x="2916699" y="5027635"/>
              <a:ext cx="3160007" cy="830997"/>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Prediction, categorization</a:t>
              </a:r>
            </a:p>
          </p:txBody>
        </p:sp>
      </p:grpSp>
      <p:sp>
        <p:nvSpPr>
          <p:cNvPr id="32" name="TextBox 20"/>
          <p:cNvSpPr txBox="1">
            <a:spLocks noChangeArrowheads="1"/>
          </p:cNvSpPr>
          <p:nvPr/>
        </p:nvSpPr>
        <p:spPr bwMode="auto">
          <a:xfrm>
            <a:off x="6214293" y="2511337"/>
            <a:ext cx="3322091" cy="461665"/>
          </a:xfrm>
          <a:prstGeom prst="rect">
            <a:avLst/>
          </a:prstGeom>
          <a:solidFill>
            <a:schemeClr val="accent1"/>
          </a:solidFill>
          <a:ln>
            <a:noFill/>
          </a:ln>
          <a:effectLst>
            <a:outerShdw blurRad="38100" dist="26940" dir="5400000" algn="tl" rotWithShape="0">
              <a:srgbClr val="000000">
                <a:alpha val="26999"/>
              </a:srgbClr>
            </a:outerShdw>
          </a:effec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Evaluate models</a:t>
            </a:r>
          </a:p>
        </p:txBody>
      </p:sp>
      <p:sp>
        <p:nvSpPr>
          <p:cNvPr id="33" name="TextBox 20"/>
          <p:cNvSpPr txBox="1">
            <a:spLocks noChangeArrowheads="1"/>
          </p:cNvSpPr>
          <p:nvPr/>
        </p:nvSpPr>
        <p:spPr bwMode="auto">
          <a:xfrm>
            <a:off x="6214293" y="3811804"/>
            <a:ext cx="3322091" cy="461665"/>
          </a:xfrm>
          <a:prstGeom prst="rect">
            <a:avLst/>
          </a:prstGeom>
          <a:solidFill>
            <a:schemeClr val="accent1"/>
          </a:solidFill>
          <a:ln>
            <a:noFill/>
          </a:ln>
          <a:effectLst>
            <a:outerShdw blurRad="38100" dist="26940" dir="5400000" algn="tl" rotWithShape="0">
              <a:srgbClr val="000000">
                <a:alpha val="26999"/>
              </a:srgbClr>
            </a:outerShdw>
          </a:effectLst>
        </p:spPr>
        <p:txBody>
          <a:bodyPr anchor="ctr">
            <a:spAutoFit/>
          </a:bodyPr>
          <a:lstStyle>
            <a:defPPr>
              <a:defRPr lang="en-US"/>
            </a:defPPr>
            <a:lvl1pPr algn="ctr" defTabSz="457200">
              <a:defRPr sz="2400">
                <a:solidFill>
                  <a:srgbClr val="FFFFFF"/>
                </a:solidFill>
                <a:latin typeface="Arial"/>
                <a:cs typeface="Arial"/>
              </a:defRPr>
            </a:lvl1pPr>
            <a:lvl2pPr defTabSz="457200"/>
            <a:lvl3pPr defTabSz="457200"/>
            <a:lvl4pPr defTabSz="457200"/>
            <a:lvl5pPr defTabSz="457200"/>
            <a:lvl6pPr defTabSz="457200"/>
            <a:lvl7pPr defTabSz="457200"/>
            <a:lvl8pPr defTabSz="457200"/>
            <a:lvl9pPr defTabSz="457200"/>
          </a:lstStyle>
          <a:p>
            <a:pPr>
              <a:defRPr/>
            </a:pPr>
            <a:r>
              <a:rPr lang="en-US" dirty="0"/>
              <a:t>Refine models</a:t>
            </a:r>
          </a:p>
        </p:txBody>
      </p:sp>
      <p:sp>
        <p:nvSpPr>
          <p:cNvPr id="3" name="Date Placeholder 2">
            <a:extLst>
              <a:ext uri="{FF2B5EF4-FFF2-40B4-BE49-F238E27FC236}">
                <a16:creationId xmlns:a16="http://schemas.microsoft.com/office/drawing/2014/main" id="{FBBEFA01-B9C4-45AB-9F81-72E0B3E5C2C3}"/>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752DC3BA-1ACB-426D-BB81-A59CE3F0AB4D}"/>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121169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488" y="180181"/>
            <a:ext cx="7148137" cy="782638"/>
          </a:xfrm>
        </p:spPr>
        <p:txBody>
          <a:bodyPr>
            <a:normAutofit fontScale="90000"/>
          </a:bodyPr>
          <a:lstStyle/>
          <a:p>
            <a:r>
              <a:rPr lang="en-US" sz="3600" dirty="0">
                <a:solidFill>
                  <a:srgbClr val="1F497D"/>
                </a:solidFill>
                <a:latin typeface="Arial"/>
                <a:cs typeface="Arial"/>
              </a:rPr>
              <a:t>What is Machine Learning?</a:t>
            </a:r>
            <a:endParaRPr lang="en-US" sz="3600" baseline="-25000" dirty="0">
              <a:solidFill>
                <a:srgbClr val="1F497D"/>
              </a:solidFill>
              <a:latin typeface="Arial"/>
              <a:cs typeface="Arial"/>
            </a:endParaRPr>
          </a:p>
        </p:txBody>
      </p:sp>
      <p:sp>
        <p:nvSpPr>
          <p:cNvPr id="3" name="Content Placeholder 2"/>
          <p:cNvSpPr>
            <a:spLocks noGrp="1"/>
          </p:cNvSpPr>
          <p:nvPr>
            <p:ph idx="1"/>
          </p:nvPr>
        </p:nvSpPr>
        <p:spPr>
          <a:xfrm>
            <a:off x="1762126" y="3387102"/>
            <a:ext cx="8683625" cy="2636357"/>
          </a:xfrm>
        </p:spPr>
        <p:txBody>
          <a:bodyPr>
            <a:normAutofit/>
          </a:bodyPr>
          <a:lstStyle/>
          <a:p>
            <a:pPr lvl="0" algn="just"/>
            <a:r>
              <a:rPr lang="en-ZA" dirty="0">
                <a:latin typeface="Arial"/>
                <a:cs typeface="Arial"/>
              </a:rPr>
              <a:t>Learning begins with observations or data</a:t>
            </a:r>
          </a:p>
          <a:p>
            <a:pPr lvl="1" algn="just"/>
            <a:r>
              <a:rPr lang="en-ZA" dirty="0">
                <a:latin typeface="Arial"/>
                <a:cs typeface="Arial"/>
              </a:rPr>
              <a:t>Examples: direct experience, or instruction</a:t>
            </a:r>
          </a:p>
          <a:p>
            <a:pPr algn="just"/>
            <a:r>
              <a:rPr lang="en-ZA" dirty="0">
                <a:latin typeface="Arial"/>
                <a:cs typeface="Arial"/>
              </a:rPr>
              <a:t>The system looks for patterns in data and makes better decisions in the future based on the examples that we provide</a:t>
            </a:r>
          </a:p>
          <a:p>
            <a:pPr algn="just"/>
            <a:r>
              <a:rPr lang="en-ZA" dirty="0">
                <a:latin typeface="Arial"/>
                <a:cs typeface="Arial"/>
              </a:rPr>
              <a:t>The primary aim is to allow the computers learn automatically without human intervention or assistance and adjust actions accordingly.</a:t>
            </a:r>
          </a:p>
        </p:txBody>
      </p:sp>
      <p:graphicFrame>
        <p:nvGraphicFramePr>
          <p:cNvPr id="14" name="Content Placeholder 4"/>
          <p:cNvGraphicFramePr>
            <a:graphicFrameLocks/>
          </p:cNvGraphicFramePr>
          <p:nvPr/>
        </p:nvGraphicFramePr>
        <p:xfrm>
          <a:off x="1812486" y="1315643"/>
          <a:ext cx="8360214" cy="176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1824C2F-35E6-4346-BCF8-B24331CC9518}"/>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BDFB4D85-4C95-4801-9629-26B4122AE315}"/>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85159BC2-6620-4EAE-B40C-115528CE14BD}"/>
              </a:ext>
            </a:extLst>
          </p:cNvPr>
          <p:cNvSpPr>
            <a:spLocks noGrp="1"/>
          </p:cNvSpPr>
          <p:nvPr>
            <p:ph type="sldNum" sz="quarter" idx="12"/>
          </p:nvPr>
        </p:nvSpPr>
        <p:spPr/>
        <p:txBody>
          <a:bodyPr/>
          <a:lstStyle/>
          <a:p>
            <a:fld id="{7154FA1F-A38C-2E41-814C-E7DBBAE7EF2B}" type="slidenum">
              <a:rPr lang="fr-FR" smtClean="0"/>
              <a:t>24</a:t>
            </a:fld>
            <a:endParaRPr lang="fr-FR"/>
          </a:p>
        </p:txBody>
      </p:sp>
    </p:spTree>
    <p:extLst>
      <p:ext uri="{BB962C8B-B14F-4D97-AF65-F5344CB8AC3E}">
        <p14:creationId xmlns:p14="http://schemas.microsoft.com/office/powerpoint/2010/main" val="1584188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2126" y="1244045"/>
            <a:ext cx="8683625" cy="4779415"/>
          </a:xfrm>
        </p:spPr>
        <p:txBody>
          <a:bodyPr>
            <a:normAutofit/>
          </a:bodyPr>
          <a:lstStyle/>
          <a:p>
            <a:pPr lvl="0" algn="just"/>
            <a:r>
              <a:rPr lang="en-ZA" sz="2400" dirty="0">
                <a:latin typeface="Arial"/>
                <a:cs typeface="Arial"/>
              </a:rPr>
              <a:t>In the context of genome annotation, a machine learning system can be used to:</a:t>
            </a:r>
          </a:p>
          <a:p>
            <a:pPr lvl="1" algn="just"/>
            <a:r>
              <a:rPr lang="en-ZA" sz="2400" dirty="0">
                <a:latin typeface="Arial"/>
                <a:cs typeface="Arial"/>
              </a:rPr>
              <a:t>‘learn’ how to recognize the locations of transcription start sites (TSSs) in a genome sequence</a:t>
            </a:r>
          </a:p>
          <a:p>
            <a:pPr lvl="1" algn="just"/>
            <a:r>
              <a:rPr lang="en-ZA" sz="2400" dirty="0">
                <a:latin typeface="Arial"/>
                <a:cs typeface="Arial"/>
              </a:rPr>
              <a:t>identify splice sites and promoters</a:t>
            </a:r>
          </a:p>
          <a:p>
            <a:pPr algn="just"/>
            <a:r>
              <a:rPr lang="en-ZA" sz="2400" dirty="0">
                <a:latin typeface="Arial"/>
                <a:cs typeface="Arial"/>
              </a:rPr>
              <a:t>In general, if one can compile a list of sequence elements of a given type, then a machine learning method can probably be trained to recognize those elements. </a:t>
            </a:r>
          </a:p>
          <a:p>
            <a:pPr algn="just"/>
            <a:endParaRPr lang="en-ZA" sz="2400" dirty="0">
              <a:latin typeface="Arial"/>
              <a:cs typeface="Arial"/>
            </a:endParaRPr>
          </a:p>
          <a:p>
            <a:pPr algn="just"/>
            <a:r>
              <a:rPr lang="en-ZA" sz="2400" dirty="0">
                <a:latin typeface="Arial"/>
                <a:cs typeface="Arial"/>
              </a:rPr>
              <a:t>More info about this task can be obtained from: </a:t>
            </a:r>
            <a:r>
              <a:rPr lang="en-US" sz="2400" dirty="0">
                <a:hlinkClick r:id="rId3"/>
              </a:rPr>
              <a:t>https://www.ncbi.nlm.nih.gov/pmc/articles/PMC5204302/</a:t>
            </a:r>
            <a:r>
              <a:rPr lang="en-US" sz="2400" dirty="0"/>
              <a:t>)</a:t>
            </a:r>
            <a:endParaRPr lang="en-ZA" sz="2400" dirty="0">
              <a:latin typeface="Arial"/>
              <a:cs typeface="Arial"/>
            </a:endParaRPr>
          </a:p>
          <a:p>
            <a:pPr algn="just"/>
            <a:endParaRPr lang="en-ZA" sz="2400" dirty="0">
              <a:latin typeface="Arial"/>
              <a:cs typeface="Arial"/>
            </a:endParaRPr>
          </a:p>
        </p:txBody>
      </p:sp>
      <p:sp>
        <p:nvSpPr>
          <p:cNvPr id="10" name="Title 1"/>
          <p:cNvSpPr>
            <a:spLocks noGrp="1"/>
          </p:cNvSpPr>
          <p:nvPr>
            <p:ph type="title"/>
          </p:nvPr>
        </p:nvSpPr>
        <p:spPr>
          <a:xfrm>
            <a:off x="2424488" y="180181"/>
            <a:ext cx="7148137" cy="782638"/>
          </a:xfrm>
        </p:spPr>
        <p:txBody>
          <a:bodyPr>
            <a:normAutofit fontScale="90000"/>
          </a:bodyPr>
          <a:lstStyle/>
          <a:p>
            <a:r>
              <a:rPr lang="en-US" sz="3600" dirty="0">
                <a:solidFill>
                  <a:srgbClr val="1F497D"/>
                </a:solidFill>
                <a:latin typeface="Arial"/>
                <a:cs typeface="Arial"/>
              </a:rPr>
              <a:t>Machine Learning and genomics</a:t>
            </a:r>
            <a:endParaRPr lang="en-US" sz="3600" baseline="-25000" dirty="0">
              <a:solidFill>
                <a:srgbClr val="1F497D"/>
              </a:solidFill>
              <a:latin typeface="Arial"/>
              <a:cs typeface="Arial"/>
            </a:endParaRPr>
          </a:p>
        </p:txBody>
      </p:sp>
      <p:sp>
        <p:nvSpPr>
          <p:cNvPr id="2" name="Date Placeholder 1">
            <a:extLst>
              <a:ext uri="{FF2B5EF4-FFF2-40B4-BE49-F238E27FC236}">
                <a16:creationId xmlns:a16="http://schemas.microsoft.com/office/drawing/2014/main" id="{A9ADBBDB-402F-43EF-80B5-1083C7FD6013}"/>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393D2958-8EDD-48EB-A889-229590C1D63C}"/>
              </a:ext>
            </a:extLst>
          </p:cNvPr>
          <p:cNvSpPr>
            <a:spLocks noGrp="1"/>
          </p:cNvSpPr>
          <p:nvPr>
            <p:ph type="ftr" sz="quarter" idx="11"/>
          </p:nvPr>
        </p:nvSpPr>
        <p:spPr/>
        <p:txBody>
          <a:bodyPr/>
          <a:lstStyle/>
          <a:p>
            <a:r>
              <a:rPr lang="en-US"/>
              <a:t>SIB Course: Introduction to Machine Learing</a:t>
            </a:r>
            <a:endParaRPr lang="fr-FR"/>
          </a:p>
        </p:txBody>
      </p:sp>
      <p:sp>
        <p:nvSpPr>
          <p:cNvPr id="5" name="Slide Number Placeholder 4">
            <a:extLst>
              <a:ext uri="{FF2B5EF4-FFF2-40B4-BE49-F238E27FC236}">
                <a16:creationId xmlns:a16="http://schemas.microsoft.com/office/drawing/2014/main" id="{77207EC8-2B42-4852-AAF9-DF777BA420C9}"/>
              </a:ext>
            </a:extLst>
          </p:cNvPr>
          <p:cNvSpPr>
            <a:spLocks noGrp="1"/>
          </p:cNvSpPr>
          <p:nvPr>
            <p:ph type="sldNum" sz="quarter" idx="12"/>
          </p:nvPr>
        </p:nvSpPr>
        <p:spPr/>
        <p:txBody>
          <a:bodyPr/>
          <a:lstStyle/>
          <a:p>
            <a:fld id="{7154FA1F-A38C-2E41-814C-E7DBBAE7EF2B}" type="slidenum">
              <a:rPr lang="fr-FR" smtClean="0"/>
              <a:t>25</a:t>
            </a:fld>
            <a:endParaRPr lang="fr-FR"/>
          </a:p>
        </p:txBody>
      </p:sp>
    </p:spTree>
    <p:extLst>
      <p:ext uri="{BB962C8B-B14F-4D97-AF65-F5344CB8AC3E}">
        <p14:creationId xmlns:p14="http://schemas.microsoft.com/office/powerpoint/2010/main" val="82781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9" y="1089765"/>
            <a:ext cx="10283867" cy="4921170"/>
          </a:xfrm>
        </p:spPr>
        <p:txBody>
          <a:bodyPr>
            <a:noAutofit/>
          </a:bodyPr>
          <a:lstStyle/>
          <a:p>
            <a:pPr lvl="0" algn="just"/>
            <a:r>
              <a:rPr lang="en-US" sz="2800" dirty="0">
                <a:latin typeface="Arial"/>
                <a:cs typeface="Arial"/>
              </a:rPr>
              <a:t>Any machine learning problem can be represented with the following three concepts:</a:t>
            </a:r>
            <a:endParaRPr lang="en-ZA" sz="2800" dirty="0">
              <a:latin typeface="Arial"/>
              <a:cs typeface="Arial"/>
            </a:endParaRPr>
          </a:p>
          <a:p>
            <a:pPr lvl="1" algn="just"/>
            <a:r>
              <a:rPr lang="en-ZA" sz="2400" dirty="0">
                <a:latin typeface="Arial"/>
                <a:cs typeface="Arial"/>
              </a:rPr>
              <a:t>We will have to learn to solve a task T.</a:t>
            </a:r>
          </a:p>
          <a:p>
            <a:pPr lvl="2" algn="just"/>
            <a:r>
              <a:rPr lang="en-ZA" sz="1800" dirty="0">
                <a:latin typeface="Arial"/>
                <a:cs typeface="Arial"/>
              </a:rPr>
              <a:t>For example, perform genome annotation.</a:t>
            </a:r>
          </a:p>
          <a:p>
            <a:pPr lvl="1" algn="just"/>
            <a:r>
              <a:rPr lang="en-ZA" sz="2400" dirty="0">
                <a:latin typeface="Arial"/>
                <a:cs typeface="Arial"/>
              </a:rPr>
              <a:t>We will need some experience E to learn to perform the task. Usually, experience is represented through a dataset. </a:t>
            </a:r>
          </a:p>
          <a:p>
            <a:pPr lvl="2" algn="just"/>
            <a:r>
              <a:rPr lang="en-ZA" sz="1800" dirty="0">
                <a:latin typeface="Arial"/>
                <a:cs typeface="Arial"/>
              </a:rPr>
              <a:t>For the gene prediction, experience comes as a set of </a:t>
            </a:r>
            <a:r>
              <a:rPr lang="en-US" sz="1800" dirty="0">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latin typeface="Arial"/>
              <a:cs typeface="Arial"/>
            </a:endParaRPr>
          </a:p>
          <a:p>
            <a:pPr lvl="1" algn="just"/>
            <a:r>
              <a:rPr lang="en-ZA" sz="2400"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latin typeface="Arial"/>
                <a:cs typeface="Arial"/>
              </a:rPr>
              <a:t>The percentage of genes that our gene prediction model is correctly classifying as genes could be P for our gene prediction task.</a:t>
            </a:r>
          </a:p>
        </p:txBody>
      </p:sp>
      <p:sp>
        <p:nvSpPr>
          <p:cNvPr id="10" name="Title 1"/>
          <p:cNvSpPr>
            <a:spLocks noGrp="1"/>
          </p:cNvSpPr>
          <p:nvPr>
            <p:ph type="title"/>
          </p:nvPr>
        </p:nvSpPr>
        <p:spPr>
          <a:xfrm>
            <a:off x="2424488" y="180181"/>
            <a:ext cx="7148137" cy="782638"/>
          </a:xfrm>
        </p:spPr>
        <p:txBody>
          <a:bodyPr>
            <a:normAutofit fontScale="90000"/>
          </a:bodyPr>
          <a:lstStyle/>
          <a:p>
            <a:r>
              <a:rPr lang="en-US" sz="3600" dirty="0">
                <a:solidFill>
                  <a:srgbClr val="1F497D"/>
                </a:solidFill>
                <a:latin typeface="Arial"/>
                <a:cs typeface="Arial"/>
              </a:rPr>
              <a:t>Machine Learning concepts</a:t>
            </a:r>
            <a:endParaRPr lang="en-US" sz="3600" baseline="-25000" dirty="0">
              <a:solidFill>
                <a:srgbClr val="1F497D"/>
              </a:solidFill>
              <a:latin typeface="Arial"/>
              <a:cs typeface="Arial"/>
            </a:endParaRPr>
          </a:p>
        </p:txBody>
      </p:sp>
      <p:sp>
        <p:nvSpPr>
          <p:cNvPr id="2" name="Date Placeholder 1">
            <a:extLst>
              <a:ext uri="{FF2B5EF4-FFF2-40B4-BE49-F238E27FC236}">
                <a16:creationId xmlns:a16="http://schemas.microsoft.com/office/drawing/2014/main" id="{EC11731E-2218-484B-88DB-CBFB0F71A413}"/>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FF8A91A6-33AA-4F1B-A655-06F5B17AC0CC}"/>
              </a:ext>
            </a:extLst>
          </p:cNvPr>
          <p:cNvSpPr>
            <a:spLocks noGrp="1"/>
          </p:cNvSpPr>
          <p:nvPr>
            <p:ph type="ftr" sz="quarter" idx="11"/>
          </p:nvPr>
        </p:nvSpPr>
        <p:spPr/>
        <p:txBody>
          <a:bodyPr/>
          <a:lstStyle/>
          <a:p>
            <a:r>
              <a:rPr lang="en-US"/>
              <a:t>SIB Course: Introduction to Machine Learing</a:t>
            </a:r>
            <a:endParaRPr lang="fr-FR"/>
          </a:p>
        </p:txBody>
      </p:sp>
      <p:sp>
        <p:nvSpPr>
          <p:cNvPr id="5" name="Slide Number Placeholder 4">
            <a:extLst>
              <a:ext uri="{FF2B5EF4-FFF2-40B4-BE49-F238E27FC236}">
                <a16:creationId xmlns:a16="http://schemas.microsoft.com/office/drawing/2014/main" id="{B4EB4CD2-B7C9-414B-8B58-F8A8FE4F402A}"/>
              </a:ext>
            </a:extLst>
          </p:cNvPr>
          <p:cNvSpPr>
            <a:spLocks noGrp="1"/>
          </p:cNvSpPr>
          <p:nvPr>
            <p:ph type="sldNum" sz="quarter" idx="12"/>
          </p:nvPr>
        </p:nvSpPr>
        <p:spPr/>
        <p:txBody>
          <a:bodyPr/>
          <a:lstStyle/>
          <a:p>
            <a:fld id="{7154FA1F-A38C-2E41-814C-E7DBBAE7EF2B}" type="slidenum">
              <a:rPr lang="fr-FR" smtClean="0"/>
              <a:t>26</a:t>
            </a:fld>
            <a:endParaRPr lang="fr-FR"/>
          </a:p>
        </p:txBody>
      </p:sp>
    </p:spTree>
    <p:extLst>
      <p:ext uri="{BB962C8B-B14F-4D97-AF65-F5344CB8AC3E}">
        <p14:creationId xmlns:p14="http://schemas.microsoft.com/office/powerpoint/2010/main" val="51039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150" dirty="0">
                <a:solidFill>
                  <a:srgbClr val="1F497D"/>
                </a:solidFill>
                <a:latin typeface="Arial"/>
                <a:cs typeface="Arial"/>
              </a:rPr>
              <a:t>The ML taxonomy</a:t>
            </a:r>
          </a:p>
        </p:txBody>
      </p:sp>
      <p:pic>
        <p:nvPicPr>
          <p:cNvPr id="4" name="Espace réservé du contenu 3" descr="machine.jpeg"/>
          <p:cNvPicPr>
            <a:picLocks noGrp="1" noChangeAspect="1"/>
          </p:cNvPicPr>
          <p:nvPr>
            <p:ph idx="1"/>
          </p:nvPr>
        </p:nvPicPr>
        <p:blipFill>
          <a:blip r:embed="rId2">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3"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8"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9"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
        <p:nvSpPr>
          <p:cNvPr id="5" name="Date Placeholder 4">
            <a:extLst>
              <a:ext uri="{FF2B5EF4-FFF2-40B4-BE49-F238E27FC236}">
                <a16:creationId xmlns:a16="http://schemas.microsoft.com/office/drawing/2014/main" id="{377C6C06-ED79-41A1-BF8D-0E5364E638E4}"/>
              </a:ext>
            </a:extLst>
          </p:cNvPr>
          <p:cNvSpPr>
            <a:spLocks noGrp="1"/>
          </p:cNvSpPr>
          <p:nvPr>
            <p:ph type="dt" sz="half" idx="10"/>
          </p:nvPr>
        </p:nvSpPr>
        <p:spPr/>
        <p:txBody>
          <a:bodyPr/>
          <a:lstStyle/>
          <a:p>
            <a:r>
              <a:rPr lang="el-GR"/>
              <a:t>22-23 July 2020</a:t>
            </a:r>
            <a:endParaRPr lang="fr-FR"/>
          </a:p>
        </p:txBody>
      </p:sp>
      <p:sp>
        <p:nvSpPr>
          <p:cNvPr id="7" name="Footer Placeholder 6">
            <a:extLst>
              <a:ext uri="{FF2B5EF4-FFF2-40B4-BE49-F238E27FC236}">
                <a16:creationId xmlns:a16="http://schemas.microsoft.com/office/drawing/2014/main" id="{C28096FE-8933-47C4-8964-8400271ED5BE}"/>
              </a:ext>
            </a:extLst>
          </p:cNvPr>
          <p:cNvSpPr>
            <a:spLocks noGrp="1"/>
          </p:cNvSpPr>
          <p:nvPr>
            <p:ph type="ftr" sz="quarter" idx="11"/>
          </p:nvPr>
        </p:nvSpPr>
        <p:spPr/>
        <p:txBody>
          <a:bodyPr/>
          <a:lstStyle/>
          <a:p>
            <a:r>
              <a:rPr lang="en-US"/>
              <a:t>SIB Course: Introduction to Machine Learing</a:t>
            </a:r>
            <a:endParaRPr lang="fr-FR"/>
          </a:p>
        </p:txBody>
      </p:sp>
      <p:sp>
        <p:nvSpPr>
          <p:cNvPr id="11" name="Slide Number Placeholder 10">
            <a:extLst>
              <a:ext uri="{FF2B5EF4-FFF2-40B4-BE49-F238E27FC236}">
                <a16:creationId xmlns:a16="http://schemas.microsoft.com/office/drawing/2014/main" id="{14B2861B-8E16-4C96-9D2A-6E811B316A97}"/>
              </a:ext>
            </a:extLst>
          </p:cNvPr>
          <p:cNvSpPr>
            <a:spLocks noGrp="1"/>
          </p:cNvSpPr>
          <p:nvPr>
            <p:ph type="sldNum" sz="quarter" idx="12"/>
          </p:nvPr>
        </p:nvSpPr>
        <p:spPr/>
        <p:txBody>
          <a:bodyPr/>
          <a:lstStyle/>
          <a:p>
            <a:fld id="{7154FA1F-A38C-2E41-814C-E7DBBAE7EF2B}" type="slidenum">
              <a:rPr lang="fr-FR" smtClean="0"/>
              <a:t>27</a:t>
            </a:fld>
            <a:endParaRPr lang="fr-FR"/>
          </a:p>
        </p:txBody>
      </p:sp>
    </p:spTree>
    <p:extLst>
      <p:ext uri="{BB962C8B-B14F-4D97-AF65-F5344CB8AC3E}">
        <p14:creationId xmlns:p14="http://schemas.microsoft.com/office/powerpoint/2010/main" val="3236372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488" y="180181"/>
            <a:ext cx="7148137" cy="782638"/>
          </a:xfrm>
        </p:spPr>
        <p:txBody>
          <a:bodyPr>
            <a:normAutofit/>
          </a:bodyPr>
          <a:lstStyle/>
          <a:p>
            <a:r>
              <a:rPr lang="en-US" sz="4000" dirty="0">
                <a:solidFill>
                  <a:srgbClr val="1F497D"/>
                </a:solidFill>
                <a:latin typeface="Arial"/>
                <a:cs typeface="Arial"/>
              </a:rPr>
              <a:t>The ML taxonomy</a:t>
            </a:r>
          </a:p>
        </p:txBody>
      </p:sp>
      <p:sp>
        <p:nvSpPr>
          <p:cNvPr id="3" name="Content Placeholder 2"/>
          <p:cNvSpPr>
            <a:spLocks noGrp="1"/>
          </p:cNvSpPr>
          <p:nvPr>
            <p:ph idx="1"/>
          </p:nvPr>
        </p:nvSpPr>
        <p:spPr>
          <a:xfrm>
            <a:off x="1762126" y="1244045"/>
            <a:ext cx="8683625" cy="4779415"/>
          </a:xfrm>
        </p:spPr>
        <p:txBody>
          <a:bodyPr>
            <a:normAutofit/>
          </a:bodyPr>
          <a:lstStyle/>
          <a:p>
            <a:pPr algn="just"/>
            <a:r>
              <a:rPr lang="en-US" sz="2400" dirty="0"/>
              <a:t>Machine learning algorithms are often categorized as </a:t>
            </a:r>
            <a:r>
              <a:rPr lang="en-US" sz="2400" b="1" dirty="0"/>
              <a:t>supervised</a:t>
            </a:r>
            <a:r>
              <a:rPr lang="en-US" sz="2400" dirty="0"/>
              <a:t> or </a:t>
            </a:r>
            <a:r>
              <a:rPr lang="en-US" sz="2400" b="1" dirty="0"/>
              <a:t>unsupervised</a:t>
            </a:r>
            <a:r>
              <a:rPr lang="en-US" sz="2400" dirty="0"/>
              <a:t>.</a:t>
            </a:r>
          </a:p>
          <a:p>
            <a:pPr algn="just"/>
            <a:endParaRPr lang="en-US" sz="2400" dirty="0"/>
          </a:p>
          <a:p>
            <a:pPr algn="just"/>
            <a:r>
              <a:rPr lang="en-US" sz="2400" dirty="0"/>
              <a:t>We also have </a:t>
            </a:r>
            <a:r>
              <a:rPr lang="en-US" sz="2400" b="1" dirty="0"/>
              <a:t>semi-supervised </a:t>
            </a:r>
            <a:r>
              <a:rPr lang="en-US" sz="2400" dirty="0"/>
              <a:t>machine learning and </a:t>
            </a:r>
            <a:r>
              <a:rPr lang="en-US" sz="2400" b="1" dirty="0"/>
              <a:t>reinforcement </a:t>
            </a:r>
            <a:r>
              <a:rPr lang="en-US" sz="2400" dirty="0"/>
              <a:t>machine learning.</a:t>
            </a:r>
          </a:p>
          <a:p>
            <a:pPr algn="just"/>
            <a:endParaRPr lang="en-US" dirty="0"/>
          </a:p>
          <a:p>
            <a:pPr lvl="1"/>
            <a:endParaRPr lang="en-ZA" dirty="0"/>
          </a:p>
        </p:txBody>
      </p:sp>
      <p:sp>
        <p:nvSpPr>
          <p:cNvPr id="4" name="Date Placeholder 3">
            <a:extLst>
              <a:ext uri="{FF2B5EF4-FFF2-40B4-BE49-F238E27FC236}">
                <a16:creationId xmlns:a16="http://schemas.microsoft.com/office/drawing/2014/main" id="{B61D8768-C772-4824-8BD5-0DC921096E45}"/>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3614D3E3-9527-4B07-9674-01C43A214AA0}"/>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112CB43F-8582-4083-B2FE-DD1070A3E8F0}"/>
              </a:ext>
            </a:extLst>
          </p:cNvPr>
          <p:cNvSpPr>
            <a:spLocks noGrp="1"/>
          </p:cNvSpPr>
          <p:nvPr>
            <p:ph type="sldNum" sz="quarter" idx="12"/>
          </p:nvPr>
        </p:nvSpPr>
        <p:spPr/>
        <p:txBody>
          <a:bodyPr/>
          <a:lstStyle/>
          <a:p>
            <a:fld id="{7154FA1F-A38C-2E41-814C-E7DBBAE7EF2B}" type="slidenum">
              <a:rPr lang="fr-FR" smtClean="0"/>
              <a:t>28</a:t>
            </a:fld>
            <a:endParaRPr lang="fr-FR"/>
          </a:p>
        </p:txBody>
      </p:sp>
    </p:spTree>
    <p:extLst>
      <p:ext uri="{BB962C8B-B14F-4D97-AF65-F5344CB8AC3E}">
        <p14:creationId xmlns:p14="http://schemas.microsoft.com/office/powerpoint/2010/main" val="899266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machine-learnin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117" y="535212"/>
            <a:ext cx="7655440" cy="5707231"/>
          </a:xfrm>
          <a:prstGeom prst="rect">
            <a:avLst/>
          </a:prstGeom>
        </p:spPr>
      </p:pic>
      <p:sp>
        <p:nvSpPr>
          <p:cNvPr id="2" name="Date Placeholder 1">
            <a:extLst>
              <a:ext uri="{FF2B5EF4-FFF2-40B4-BE49-F238E27FC236}">
                <a16:creationId xmlns:a16="http://schemas.microsoft.com/office/drawing/2014/main" id="{26F4F1BC-5E58-45E3-865E-B8169806243B}"/>
              </a:ext>
            </a:extLst>
          </p:cNvPr>
          <p:cNvSpPr>
            <a:spLocks noGrp="1"/>
          </p:cNvSpPr>
          <p:nvPr>
            <p:ph type="dt" sz="half" idx="10"/>
          </p:nvPr>
        </p:nvSpPr>
        <p:spPr/>
        <p:txBody>
          <a:bodyPr/>
          <a:lstStyle/>
          <a:p>
            <a:r>
              <a:rPr lang="el-GR"/>
              <a:t>22-23 July 2020</a:t>
            </a:r>
            <a:endParaRPr lang="fr-FR"/>
          </a:p>
        </p:txBody>
      </p:sp>
      <p:sp>
        <p:nvSpPr>
          <p:cNvPr id="3" name="Footer Placeholder 2">
            <a:extLst>
              <a:ext uri="{FF2B5EF4-FFF2-40B4-BE49-F238E27FC236}">
                <a16:creationId xmlns:a16="http://schemas.microsoft.com/office/drawing/2014/main" id="{7028FBAE-578D-4901-B845-65A0C6F94734}"/>
              </a:ext>
            </a:extLst>
          </p:cNvPr>
          <p:cNvSpPr>
            <a:spLocks noGrp="1"/>
          </p:cNvSpPr>
          <p:nvPr>
            <p:ph type="ftr" sz="quarter" idx="11"/>
          </p:nvPr>
        </p:nvSpPr>
        <p:spPr/>
        <p:txBody>
          <a:bodyPr/>
          <a:lstStyle/>
          <a:p>
            <a:r>
              <a:rPr lang="en-US"/>
              <a:t>SIB Course: Introduction to Machine Learing</a:t>
            </a:r>
            <a:endParaRPr lang="fr-FR"/>
          </a:p>
        </p:txBody>
      </p:sp>
      <p:sp>
        <p:nvSpPr>
          <p:cNvPr id="4" name="Slide Number Placeholder 3">
            <a:extLst>
              <a:ext uri="{FF2B5EF4-FFF2-40B4-BE49-F238E27FC236}">
                <a16:creationId xmlns:a16="http://schemas.microsoft.com/office/drawing/2014/main" id="{CC4DB25F-6A89-4924-B5EB-CA71FE7DA551}"/>
              </a:ext>
            </a:extLst>
          </p:cNvPr>
          <p:cNvSpPr>
            <a:spLocks noGrp="1"/>
          </p:cNvSpPr>
          <p:nvPr>
            <p:ph type="sldNum" sz="quarter" idx="12"/>
          </p:nvPr>
        </p:nvSpPr>
        <p:spPr/>
        <p:txBody>
          <a:bodyPr/>
          <a:lstStyle/>
          <a:p>
            <a:fld id="{7154FA1F-A38C-2E41-814C-E7DBBAE7EF2B}" type="slidenum">
              <a:rPr lang="fr-FR" smtClean="0"/>
              <a:t>29</a:t>
            </a:fld>
            <a:endParaRPr lang="fr-FR"/>
          </a:p>
        </p:txBody>
      </p:sp>
    </p:spTree>
    <p:extLst>
      <p:ext uri="{BB962C8B-B14F-4D97-AF65-F5344CB8AC3E}">
        <p14:creationId xmlns:p14="http://schemas.microsoft.com/office/powerpoint/2010/main" val="34499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AE25-5A6C-4ED8-B950-3FE30ABDB2FB}"/>
              </a:ext>
            </a:extLst>
          </p:cNvPr>
          <p:cNvSpPr>
            <a:spLocks noGrp="1"/>
          </p:cNvSpPr>
          <p:nvPr>
            <p:ph type="title"/>
          </p:nvPr>
        </p:nvSpPr>
        <p:spPr/>
        <p:txBody>
          <a:bodyPr/>
          <a:lstStyle/>
          <a:p>
            <a:r>
              <a:rPr lang="en-US" dirty="0"/>
              <a:t>Code of Conduct</a:t>
            </a:r>
            <a:endParaRPr lang="el-GR" dirty="0"/>
          </a:p>
        </p:txBody>
      </p:sp>
      <p:sp>
        <p:nvSpPr>
          <p:cNvPr id="3" name="Content Placeholder 2">
            <a:extLst>
              <a:ext uri="{FF2B5EF4-FFF2-40B4-BE49-F238E27FC236}">
                <a16:creationId xmlns:a16="http://schemas.microsoft.com/office/drawing/2014/main" id="{AF63BFF4-C394-4A76-A4B6-99DDCE81DBCE}"/>
              </a:ext>
            </a:extLst>
          </p:cNvPr>
          <p:cNvSpPr>
            <a:spLocks noGrp="1"/>
          </p:cNvSpPr>
          <p:nvPr>
            <p:ph idx="1"/>
          </p:nvPr>
        </p:nvSpPr>
        <p:spPr>
          <a:xfrm>
            <a:off x="1024128" y="1757779"/>
            <a:ext cx="10392555" cy="4551581"/>
          </a:xfrm>
        </p:spPr>
        <p:txBody>
          <a:bodyPr>
            <a:normAutofit fontScale="92500" lnSpcReduction="10000"/>
          </a:bodyPr>
          <a:lstStyle/>
          <a:p>
            <a:pPr marL="0" indent="0">
              <a:buNone/>
            </a:pPr>
            <a:r>
              <a:rPr lang="en-US" u="sng" dirty="0"/>
              <a:t>Our values</a:t>
            </a:r>
            <a:r>
              <a:rPr lang="en-US" dirty="0"/>
              <a:t>: a place to feel respected, a place to feel safe!</a:t>
            </a:r>
          </a:p>
          <a:p>
            <a:pPr marL="0" indent="0">
              <a:buNone/>
            </a:pPr>
            <a:endParaRPr lang="en-US" dirty="0"/>
          </a:p>
          <a:p>
            <a:pPr marL="0" indent="0">
              <a:buNone/>
            </a:pPr>
            <a:r>
              <a:rPr lang="en-US" dirty="0"/>
              <a:t>This course falls under the </a:t>
            </a:r>
            <a:r>
              <a:rPr lang="en-US" b="1" u="sng" dirty="0"/>
              <a:t>ELIXIR Hub Code of Conduct</a:t>
            </a:r>
            <a:r>
              <a:rPr lang="en-US" dirty="0"/>
              <a:t> (</a:t>
            </a:r>
            <a:r>
              <a:rPr lang="en-US" dirty="0">
                <a:hlinkClick r:id="rId2"/>
              </a:rPr>
              <a:t>full document here</a:t>
            </a:r>
            <a:r>
              <a:rPr lang="en-US" dirty="0"/>
              <a:t>)</a:t>
            </a:r>
          </a:p>
          <a:p>
            <a:pPr marL="0" indent="0">
              <a:buNone/>
            </a:pPr>
            <a:endParaRPr lang="en-US" dirty="0"/>
          </a:p>
          <a:p>
            <a:pPr marL="0" indent="0">
              <a:buNone/>
            </a:pPr>
            <a:r>
              <a:rPr lang="en-US" dirty="0"/>
              <a:t>As defined in the ELIXIR Hub Code of Conduct, we  encourage the following kinds of </a:t>
            </a:r>
            <a:r>
              <a:rPr lang="en-US" dirty="0" err="1"/>
              <a:t>behaviours</a:t>
            </a:r>
            <a:r>
              <a:rPr lang="en-US" dirty="0"/>
              <a:t>:</a:t>
            </a:r>
          </a:p>
          <a:p>
            <a:pPr lvl="1">
              <a:buFont typeface="Wingdings" panose="05000000000000000000" pitchFamily="2" charset="2"/>
              <a:buChar char="Ø"/>
            </a:pPr>
            <a:r>
              <a:rPr lang="en-US" dirty="0"/>
              <a:t> Use welcoming and inclusive language</a:t>
            </a:r>
          </a:p>
          <a:p>
            <a:pPr lvl="1">
              <a:buFont typeface="Wingdings" panose="05000000000000000000" pitchFamily="2" charset="2"/>
              <a:buChar char="Ø"/>
            </a:pPr>
            <a:r>
              <a:rPr lang="en-US" dirty="0"/>
              <a:t> Be respectful of different viewpoints and experiences</a:t>
            </a:r>
          </a:p>
          <a:p>
            <a:pPr lvl="1">
              <a:buFont typeface="Wingdings" panose="05000000000000000000" pitchFamily="2" charset="2"/>
              <a:buChar char="Ø"/>
            </a:pPr>
            <a:r>
              <a:rPr lang="en-US" dirty="0"/>
              <a:t> Foster scientific and technical </a:t>
            </a:r>
            <a:r>
              <a:rPr lang="en-US" dirty="0" err="1"/>
              <a:t>rigour</a:t>
            </a:r>
            <a:r>
              <a:rPr lang="en-US" dirty="0"/>
              <a:t> and curiosity with constructive and facts-based critique</a:t>
            </a:r>
          </a:p>
          <a:p>
            <a:pPr lvl="1">
              <a:buFont typeface="Wingdings" panose="05000000000000000000" pitchFamily="2" charset="2"/>
              <a:buChar char="Ø"/>
            </a:pPr>
            <a:r>
              <a:rPr lang="en-US" dirty="0"/>
              <a:t> Gracefully accept constructive criticism</a:t>
            </a:r>
          </a:p>
          <a:p>
            <a:pPr lvl="1">
              <a:buFont typeface="Wingdings" panose="05000000000000000000" pitchFamily="2" charset="2"/>
              <a:buChar char="Ø"/>
            </a:pPr>
            <a:r>
              <a:rPr lang="en-US" dirty="0"/>
              <a:t> Show courtesy and respect towards other participants</a:t>
            </a:r>
          </a:p>
          <a:p>
            <a:pPr lvl="1">
              <a:buFont typeface="Wingdings" panose="05000000000000000000" pitchFamily="2" charset="2"/>
              <a:buChar char="Ø"/>
            </a:pPr>
            <a:r>
              <a:rPr lang="en-US" dirty="0"/>
              <a:t> Be mindful of your own biases and do not let them get in the way of respectful interaction</a:t>
            </a:r>
          </a:p>
          <a:p>
            <a:pPr lvl="1">
              <a:buFont typeface="Wingdings" panose="05000000000000000000" pitchFamily="2" charset="2"/>
              <a:buChar char="Ø"/>
            </a:pPr>
            <a:r>
              <a:rPr lang="en-US" dirty="0"/>
              <a:t> Speak up if you believe the spirit of the Code has not been upheld. Ideally, where feasible, directly address the issue with the person who committed the transgression </a:t>
            </a:r>
          </a:p>
          <a:p>
            <a:pPr lvl="1">
              <a:buFont typeface="Wingdings" panose="05000000000000000000" pitchFamily="2" charset="2"/>
              <a:buChar char="Ø"/>
            </a:pPr>
            <a:r>
              <a:rPr lang="en-US" dirty="0"/>
              <a:t> Adjust the </a:t>
            </a:r>
            <a:r>
              <a:rPr lang="en-US" dirty="0" err="1"/>
              <a:t>behaviour</a:t>
            </a:r>
            <a:r>
              <a:rPr lang="en-US" dirty="0"/>
              <a:t> where it was seen to be short of the requirements indicated in this Code.</a:t>
            </a:r>
          </a:p>
        </p:txBody>
      </p:sp>
      <p:sp>
        <p:nvSpPr>
          <p:cNvPr id="4" name="Date Placeholder 3">
            <a:extLst>
              <a:ext uri="{FF2B5EF4-FFF2-40B4-BE49-F238E27FC236}">
                <a16:creationId xmlns:a16="http://schemas.microsoft.com/office/drawing/2014/main" id="{0FAF4685-9C77-4A83-923D-704D94EE70A7}"/>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13B9F0BB-8D33-4273-B763-D58FCCB559B2}"/>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52A7E24F-4CCF-4024-9BC1-CAD1C6B98280}"/>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967520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30</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Unsupervised Learning</a:t>
            </a:r>
            <a:endParaRPr lang="en-150" dirty="0"/>
          </a:p>
        </p:txBody>
      </p:sp>
    </p:spTree>
    <p:extLst>
      <p:ext uri="{BB962C8B-B14F-4D97-AF65-F5344CB8AC3E}">
        <p14:creationId xmlns:p14="http://schemas.microsoft.com/office/powerpoint/2010/main" val="144417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1F497D"/>
                </a:solidFill>
                <a:latin typeface="Arial"/>
                <a:cs typeface="Arial"/>
              </a:rPr>
              <a:t>Unsupervised Learning</a:t>
            </a:r>
          </a:p>
        </p:txBody>
      </p:sp>
      <p:pic>
        <p:nvPicPr>
          <p:cNvPr id="4" name="Content Placeholder 3" descr="unsupervised ML.png"/>
          <p:cNvPicPr>
            <a:picLocks noGrp="1" noChangeAspect="1"/>
          </p:cNvPicPr>
          <p:nvPr>
            <p:ph idx="1"/>
          </p:nvPr>
        </p:nvPicPr>
        <p:blipFill>
          <a:blip r:embed="rId2">
            <a:extLst>
              <a:ext uri="{28A0092B-C50C-407E-A947-70E740481C1C}">
                <a14:useLocalDpi xmlns:a14="http://schemas.microsoft.com/office/drawing/2010/main" val="0"/>
              </a:ext>
            </a:extLst>
          </a:blip>
          <a:srcRect l="1975" r="1975"/>
          <a:stretch>
            <a:fillRect/>
          </a:stretch>
        </p:blipFill>
        <p:spPr>
          <a:xfrm>
            <a:off x="1981200" y="1002554"/>
            <a:ext cx="8229600" cy="4525963"/>
          </a:xfrm>
        </p:spPr>
      </p:pic>
      <p:sp>
        <p:nvSpPr>
          <p:cNvPr id="5" name="Rectangle 4"/>
          <p:cNvSpPr/>
          <p:nvPr/>
        </p:nvSpPr>
        <p:spPr>
          <a:xfrm>
            <a:off x="2271060" y="5211816"/>
            <a:ext cx="7455647" cy="646331"/>
          </a:xfrm>
          <a:prstGeom prst="rect">
            <a:avLst/>
          </a:prstGeom>
        </p:spPr>
        <p:txBody>
          <a:bodyPr wrap="square">
            <a:spAutoFit/>
          </a:bodyPr>
          <a:lstStyle/>
          <a:p>
            <a:r>
              <a:rPr lang="en-US" dirty="0"/>
              <a:t>https://</a:t>
            </a:r>
            <a:r>
              <a:rPr lang="en-US" dirty="0" err="1"/>
              <a:t>www.quora.com</a:t>
            </a:r>
            <a:r>
              <a:rPr lang="en-US" dirty="0"/>
              <a:t>/What-is-the-difference-between-supervised-and-unsupervised-learning-algorithms</a:t>
            </a:r>
          </a:p>
        </p:txBody>
      </p:sp>
      <p:sp>
        <p:nvSpPr>
          <p:cNvPr id="3" name="Date Placeholder 2">
            <a:extLst>
              <a:ext uri="{FF2B5EF4-FFF2-40B4-BE49-F238E27FC236}">
                <a16:creationId xmlns:a16="http://schemas.microsoft.com/office/drawing/2014/main" id="{7B65AA23-BA8B-40E3-B0F8-C25216063D48}"/>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146408C0-E5D6-4837-8F81-515B3AF018E1}"/>
              </a:ext>
            </a:extLst>
          </p:cNvPr>
          <p:cNvSpPr>
            <a:spLocks noGrp="1"/>
          </p:cNvSpPr>
          <p:nvPr>
            <p:ph type="ftr" sz="quarter" idx="11"/>
          </p:nvPr>
        </p:nvSpPr>
        <p:spPr/>
        <p:txBody>
          <a:bodyPr/>
          <a:lstStyle/>
          <a:p>
            <a:r>
              <a:rPr lang="en-US"/>
              <a:t>SIB Course: Introduction to Machine Learing</a:t>
            </a:r>
            <a:endParaRPr lang="fr-FR"/>
          </a:p>
        </p:txBody>
      </p:sp>
      <p:sp>
        <p:nvSpPr>
          <p:cNvPr id="7" name="Slide Number Placeholder 6">
            <a:extLst>
              <a:ext uri="{FF2B5EF4-FFF2-40B4-BE49-F238E27FC236}">
                <a16:creationId xmlns:a16="http://schemas.microsoft.com/office/drawing/2014/main" id="{984CEECF-BB42-4EBC-B0F3-9F5ED164665C}"/>
              </a:ext>
            </a:extLst>
          </p:cNvPr>
          <p:cNvSpPr>
            <a:spLocks noGrp="1"/>
          </p:cNvSpPr>
          <p:nvPr>
            <p:ph type="sldNum" sz="quarter" idx="12"/>
          </p:nvPr>
        </p:nvSpPr>
        <p:spPr/>
        <p:txBody>
          <a:bodyPr/>
          <a:lstStyle/>
          <a:p>
            <a:fld id="{7154FA1F-A38C-2E41-814C-E7DBBAE7EF2B}" type="slidenum">
              <a:rPr lang="fr-FR" smtClean="0"/>
              <a:t>31</a:t>
            </a:fld>
            <a:endParaRPr lang="fr-FR"/>
          </a:p>
        </p:txBody>
      </p:sp>
    </p:spTree>
    <p:extLst>
      <p:ext uri="{BB962C8B-B14F-4D97-AF65-F5344CB8AC3E}">
        <p14:creationId xmlns:p14="http://schemas.microsoft.com/office/powerpoint/2010/main" val="2123745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[1]</a:t>
            </a:r>
          </a:p>
        </p:txBody>
      </p:sp>
      <p:sp>
        <p:nvSpPr>
          <p:cNvPr id="3" name="Content Placeholder 2"/>
          <p:cNvSpPr>
            <a:spLocks noGrp="1"/>
          </p:cNvSpPr>
          <p:nvPr>
            <p:ph idx="1"/>
          </p:nvPr>
        </p:nvSpPr>
        <p:spPr>
          <a:xfrm>
            <a:off x="1981200" y="1190724"/>
            <a:ext cx="8229600" cy="5059394"/>
          </a:xfrm>
        </p:spPr>
        <p:txBody>
          <a:bodyPr>
            <a:normAutofit/>
          </a:bodyPr>
          <a:lstStyle/>
          <a:p>
            <a:pPr algn="just"/>
            <a:r>
              <a:rPr lang="en-US" dirty="0"/>
              <a:t>In contrast to supervised machine learning algorithms, they:</a:t>
            </a:r>
          </a:p>
          <a:p>
            <a:pPr lvl="1" algn="just"/>
            <a:r>
              <a:rPr lang="en-US" dirty="0"/>
              <a:t>are applied when the information used to train is </a:t>
            </a:r>
            <a:r>
              <a:rPr lang="en-US" b="1" i="1" dirty="0"/>
              <a:t>neither classified nor labeled</a:t>
            </a:r>
            <a:r>
              <a:rPr lang="en-US" dirty="0"/>
              <a:t>.</a:t>
            </a:r>
          </a:p>
          <a:p>
            <a:pPr lvl="1" algn="just"/>
            <a:r>
              <a:rPr lang="en-US" dirty="0"/>
              <a:t>can infer a function to describe a hidden structure from unlabeled data. </a:t>
            </a:r>
          </a:p>
          <a:p>
            <a:pPr lvl="1" algn="just"/>
            <a:r>
              <a:rPr lang="en-US" dirty="0"/>
              <a:t>do not figure out the right output, but explore the data and can draw inferences from datasets to describe hidden structures from unlabeled data.</a:t>
            </a:r>
          </a:p>
          <a:p>
            <a:pPr algn="just"/>
            <a:r>
              <a:rPr lang="en-US" dirty="0"/>
              <a:t>The goal for unsupervised learning is to model the underlying structure or distribution in the data in order to learn more about the data.</a:t>
            </a:r>
          </a:p>
          <a:p>
            <a:pPr lvl="1" algn="just"/>
            <a:r>
              <a:rPr lang="en-US" dirty="0"/>
              <a:t>Algorithms are left to their own devises to discover and present the interesting structure in the input data.</a:t>
            </a:r>
          </a:p>
        </p:txBody>
      </p:sp>
      <p:sp>
        <p:nvSpPr>
          <p:cNvPr id="4" name="Date Placeholder 3">
            <a:extLst>
              <a:ext uri="{FF2B5EF4-FFF2-40B4-BE49-F238E27FC236}">
                <a16:creationId xmlns:a16="http://schemas.microsoft.com/office/drawing/2014/main" id="{AB1ECA76-A30F-489C-A4E0-BEEFEE6A9464}"/>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C0155A0E-AC62-44C4-9C80-9E7DB175A6B4}"/>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570283B7-6294-4BCC-A76A-8DA830746F71}"/>
              </a:ext>
            </a:extLst>
          </p:cNvPr>
          <p:cNvSpPr>
            <a:spLocks noGrp="1"/>
          </p:cNvSpPr>
          <p:nvPr>
            <p:ph type="sldNum" sz="quarter" idx="12"/>
          </p:nvPr>
        </p:nvSpPr>
        <p:spPr/>
        <p:txBody>
          <a:bodyPr/>
          <a:lstStyle/>
          <a:p>
            <a:fld id="{7154FA1F-A38C-2E41-814C-E7DBBAE7EF2B}" type="slidenum">
              <a:rPr lang="fr-FR" smtClean="0"/>
              <a:t>32</a:t>
            </a:fld>
            <a:endParaRPr lang="fr-FR"/>
          </a:p>
        </p:txBody>
      </p:sp>
    </p:spTree>
    <p:extLst>
      <p:ext uri="{BB962C8B-B14F-4D97-AF65-F5344CB8AC3E}">
        <p14:creationId xmlns:p14="http://schemas.microsoft.com/office/powerpoint/2010/main" val="3631264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[2]</a:t>
            </a:r>
          </a:p>
        </p:txBody>
      </p:sp>
      <p:sp>
        <p:nvSpPr>
          <p:cNvPr id="3" name="Content Placeholder 2"/>
          <p:cNvSpPr>
            <a:spLocks noGrp="1"/>
          </p:cNvSpPr>
          <p:nvPr>
            <p:ph idx="1"/>
          </p:nvPr>
        </p:nvSpPr>
        <p:spPr>
          <a:xfrm>
            <a:off x="1981200" y="1190724"/>
            <a:ext cx="8229600" cy="5269979"/>
          </a:xfrm>
        </p:spPr>
        <p:txBody>
          <a:bodyPr>
            <a:normAutofit lnSpcReduction="10000"/>
          </a:bodyPr>
          <a:lstStyle/>
          <a:p>
            <a:pPr algn="just"/>
            <a:r>
              <a:rPr lang="en-US" dirty="0"/>
              <a:t>Unsupervised learning problems can be further grouped into clustering, association and dimensionality reduction problems:</a:t>
            </a:r>
          </a:p>
          <a:p>
            <a:pPr lvl="1" algn="just"/>
            <a:r>
              <a:rPr lang="en-US" b="1" dirty="0"/>
              <a:t>Clustering</a:t>
            </a:r>
            <a:r>
              <a:rPr lang="en-US" dirty="0"/>
              <a:t>: A clustering problem is where you want to discover the inherent groupings in the data, such as clustering DNA sequences into functional groups.</a:t>
            </a:r>
          </a:p>
          <a:p>
            <a:pPr lvl="1" algn="just"/>
            <a:r>
              <a:rPr lang="en-US" b="1" dirty="0"/>
              <a:t>Association</a:t>
            </a:r>
            <a:r>
              <a:rPr lang="en-US" dirty="0"/>
              <a:t>:  An association rule learning problem is where you want to discover rules that describe large portions of your data, </a:t>
            </a:r>
            <a:r>
              <a:rPr lang="en-US" dirty="0">
                <a:solidFill>
                  <a:srgbClr val="000000"/>
                </a:solidFill>
              </a:rPr>
              <a:t>such as using association analysis-based techniques for pre-processing protein interaction networks for the task of protein function prediction</a:t>
            </a:r>
            <a:r>
              <a:rPr lang="en-US" dirty="0"/>
              <a:t>.</a:t>
            </a:r>
          </a:p>
          <a:p>
            <a:pPr lvl="1" algn="just"/>
            <a:r>
              <a:rPr lang="en-US" b="1" dirty="0"/>
              <a:t>Dimensionality Reduction</a:t>
            </a:r>
            <a:r>
              <a:rPr lang="en-US" dirty="0"/>
              <a:t>: Often we are working with data of high dimensionality—each observation comes with a high number of measurements—a dimension reduction procedure is usually conducted to reduce the variable space before the subsequent analysis is carried out.. </a:t>
            </a:r>
          </a:p>
          <a:p>
            <a:pPr lvl="2" algn="just"/>
            <a:r>
              <a:rPr lang="en-US" sz="2600" dirty="0"/>
              <a:t>For example in a gene-expression analysis, dimension reduction can be used to find a list of candidate genes with a more operable length ideally including all the relevant genes.</a:t>
            </a:r>
          </a:p>
          <a:p>
            <a:pPr lvl="2" algn="just"/>
            <a:r>
              <a:rPr lang="en-US" sz="2600" dirty="0"/>
              <a:t>Leaving many uninformative genes in the analysis can lead to biased estimates and reduced power.</a:t>
            </a:r>
          </a:p>
        </p:txBody>
      </p:sp>
      <p:sp>
        <p:nvSpPr>
          <p:cNvPr id="4" name="Date Placeholder 3">
            <a:extLst>
              <a:ext uri="{FF2B5EF4-FFF2-40B4-BE49-F238E27FC236}">
                <a16:creationId xmlns:a16="http://schemas.microsoft.com/office/drawing/2014/main" id="{5A0EA317-46DD-41A5-83A6-12A2DFA75B6A}"/>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F794EEAA-96AB-41B4-A51B-F1BA18BBE575}"/>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96D79D1C-FB62-461E-8D54-B5298F6A1785}"/>
              </a:ext>
            </a:extLst>
          </p:cNvPr>
          <p:cNvSpPr>
            <a:spLocks noGrp="1"/>
          </p:cNvSpPr>
          <p:nvPr>
            <p:ph type="sldNum" sz="quarter" idx="12"/>
          </p:nvPr>
        </p:nvSpPr>
        <p:spPr/>
        <p:txBody>
          <a:bodyPr/>
          <a:lstStyle/>
          <a:p>
            <a:fld id="{7154FA1F-A38C-2E41-814C-E7DBBAE7EF2B}" type="slidenum">
              <a:rPr lang="fr-FR" smtClean="0"/>
              <a:t>33</a:t>
            </a:fld>
            <a:endParaRPr lang="fr-FR"/>
          </a:p>
        </p:txBody>
      </p:sp>
    </p:spTree>
    <p:extLst>
      <p:ext uri="{BB962C8B-B14F-4D97-AF65-F5344CB8AC3E}">
        <p14:creationId xmlns:p14="http://schemas.microsoft.com/office/powerpoint/2010/main" val="3335838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[3]</a:t>
            </a:r>
          </a:p>
        </p:txBody>
      </p:sp>
      <p:sp>
        <p:nvSpPr>
          <p:cNvPr id="3" name="Content Placeholder 2"/>
          <p:cNvSpPr>
            <a:spLocks noGrp="1"/>
          </p:cNvSpPr>
          <p:nvPr>
            <p:ph idx="1"/>
          </p:nvPr>
        </p:nvSpPr>
        <p:spPr>
          <a:xfrm>
            <a:off x="1981200" y="1190724"/>
            <a:ext cx="8229600" cy="4935441"/>
          </a:xfrm>
        </p:spPr>
        <p:txBody>
          <a:bodyPr>
            <a:normAutofit/>
          </a:bodyPr>
          <a:lstStyle/>
          <a:p>
            <a:pPr algn="just"/>
            <a:r>
              <a:rPr lang="en-US" sz="2400" b="1" dirty="0"/>
              <a:t>Clustering</a:t>
            </a:r>
            <a:r>
              <a:rPr lang="en-US" sz="2400" dirty="0"/>
              <a:t> is an exploratory data analysis technique that allows us to organize a pile of information into meaningful subgroups (clusters) without having any prior knowledge of their group memberships.</a:t>
            </a:r>
          </a:p>
          <a:p>
            <a:pPr algn="just"/>
            <a:r>
              <a:rPr lang="en-US" sz="2400" dirty="0"/>
              <a:t>Each cluster that arises during the analysis</a:t>
            </a:r>
          </a:p>
          <a:p>
            <a:pPr lvl="1" algn="just"/>
            <a:r>
              <a:rPr lang="en-US" sz="2400" dirty="0"/>
              <a:t>defines a group of objects that share a certain degree of similarity but are more dissimilar to objects in other clusters, which is why clustering is also sometimes called </a:t>
            </a:r>
            <a:r>
              <a:rPr lang="en-US" sz="2400" b="1" dirty="0"/>
              <a:t>unsupervised classification</a:t>
            </a:r>
            <a:r>
              <a:rPr lang="en-US" dirty="0"/>
              <a:t>.</a:t>
            </a:r>
          </a:p>
        </p:txBody>
      </p:sp>
      <p:sp>
        <p:nvSpPr>
          <p:cNvPr id="4" name="Date Placeholder 3">
            <a:extLst>
              <a:ext uri="{FF2B5EF4-FFF2-40B4-BE49-F238E27FC236}">
                <a16:creationId xmlns:a16="http://schemas.microsoft.com/office/drawing/2014/main" id="{EBE7891C-845A-4A6E-854A-D0B9FAD9DA87}"/>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D68F8961-77E1-42FE-BC68-459D6E479EBD}"/>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6CC20E6A-6517-4500-9899-4AE96E83A05B}"/>
              </a:ext>
            </a:extLst>
          </p:cNvPr>
          <p:cNvSpPr>
            <a:spLocks noGrp="1"/>
          </p:cNvSpPr>
          <p:nvPr>
            <p:ph type="sldNum" sz="quarter" idx="12"/>
          </p:nvPr>
        </p:nvSpPr>
        <p:spPr/>
        <p:txBody>
          <a:bodyPr/>
          <a:lstStyle/>
          <a:p>
            <a:fld id="{7154FA1F-A38C-2E41-814C-E7DBBAE7EF2B}" type="slidenum">
              <a:rPr lang="fr-FR" smtClean="0"/>
              <a:t>34</a:t>
            </a:fld>
            <a:endParaRPr lang="fr-FR"/>
          </a:p>
        </p:txBody>
      </p:sp>
    </p:spTree>
    <p:extLst>
      <p:ext uri="{BB962C8B-B14F-4D97-AF65-F5344CB8AC3E}">
        <p14:creationId xmlns:p14="http://schemas.microsoft.com/office/powerpoint/2010/main" val="1616418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[5]</a:t>
            </a:r>
          </a:p>
        </p:txBody>
      </p:sp>
      <p:sp>
        <p:nvSpPr>
          <p:cNvPr id="3" name="Content Placeholder 2"/>
          <p:cNvSpPr>
            <a:spLocks noGrp="1"/>
          </p:cNvSpPr>
          <p:nvPr>
            <p:ph idx="1"/>
          </p:nvPr>
        </p:nvSpPr>
        <p:spPr>
          <a:xfrm>
            <a:off x="1981200" y="1190724"/>
            <a:ext cx="8229600" cy="4935441"/>
          </a:xfrm>
        </p:spPr>
        <p:txBody>
          <a:bodyPr>
            <a:normAutofit/>
          </a:bodyPr>
          <a:lstStyle/>
          <a:p>
            <a:pPr algn="just"/>
            <a:r>
              <a:rPr lang="en-US" sz="2400" b="1" dirty="0"/>
              <a:t>Taking the example </a:t>
            </a:r>
            <a:r>
              <a:rPr lang="en-US" sz="2400" dirty="0"/>
              <a:t>of the gene-finding model, when a labeled training set is not available, unsupervised learning is required.</a:t>
            </a:r>
          </a:p>
          <a:p>
            <a:pPr algn="just"/>
            <a:r>
              <a:rPr lang="en-US" sz="2400" dirty="0"/>
              <a:t>Consider the interpretation of a heterogeneous collection of </a:t>
            </a:r>
            <a:r>
              <a:rPr lang="en-US" sz="2400" dirty="0" err="1"/>
              <a:t>epigenomic</a:t>
            </a:r>
            <a:r>
              <a:rPr lang="en-US" sz="2400" dirty="0"/>
              <a:t> data sets, such as those generated by the Encyclopedia of DNA Elements (ENCODE) Consortium and the Roadmap </a:t>
            </a:r>
            <a:r>
              <a:rPr lang="en-US" sz="2400" dirty="0" err="1"/>
              <a:t>Epigenomics</a:t>
            </a:r>
            <a:r>
              <a:rPr lang="en-US" sz="2400" dirty="0"/>
              <a:t> Project.</a:t>
            </a:r>
          </a:p>
          <a:p>
            <a:pPr algn="just"/>
            <a:endParaRPr lang="en-US" dirty="0"/>
          </a:p>
        </p:txBody>
      </p:sp>
      <p:sp>
        <p:nvSpPr>
          <p:cNvPr id="4" name="Date Placeholder 3">
            <a:extLst>
              <a:ext uri="{FF2B5EF4-FFF2-40B4-BE49-F238E27FC236}">
                <a16:creationId xmlns:a16="http://schemas.microsoft.com/office/drawing/2014/main" id="{0A91AB6F-80DA-44DD-B5D8-8DD9CCE47E52}"/>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9455E267-C1A5-470C-AC1F-3F7A932B9B35}"/>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48896DFE-57FD-4C8F-9DA5-B9D89E42890D}"/>
              </a:ext>
            </a:extLst>
          </p:cNvPr>
          <p:cNvSpPr>
            <a:spLocks noGrp="1"/>
          </p:cNvSpPr>
          <p:nvPr>
            <p:ph type="sldNum" sz="quarter" idx="12"/>
          </p:nvPr>
        </p:nvSpPr>
        <p:spPr/>
        <p:txBody>
          <a:bodyPr/>
          <a:lstStyle/>
          <a:p>
            <a:fld id="{7154FA1F-A38C-2E41-814C-E7DBBAE7EF2B}" type="slidenum">
              <a:rPr lang="fr-FR" smtClean="0"/>
              <a:t>35</a:t>
            </a:fld>
            <a:endParaRPr lang="fr-FR"/>
          </a:p>
        </p:txBody>
      </p:sp>
    </p:spTree>
    <p:extLst>
      <p:ext uri="{BB962C8B-B14F-4D97-AF65-F5344CB8AC3E}">
        <p14:creationId xmlns:p14="http://schemas.microsoft.com/office/powerpoint/2010/main" val="4009781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[6]</a:t>
            </a:r>
          </a:p>
        </p:txBody>
      </p:sp>
      <p:sp>
        <p:nvSpPr>
          <p:cNvPr id="3" name="Content Placeholder 2"/>
          <p:cNvSpPr>
            <a:spLocks noGrp="1"/>
          </p:cNvSpPr>
          <p:nvPr>
            <p:ph idx="1"/>
          </p:nvPr>
        </p:nvSpPr>
        <p:spPr>
          <a:xfrm>
            <a:off x="1981200" y="1190724"/>
            <a:ext cx="8229600" cy="4935441"/>
          </a:xfrm>
        </p:spPr>
        <p:txBody>
          <a:bodyPr>
            <a:normAutofit/>
          </a:bodyPr>
          <a:lstStyle/>
          <a:p>
            <a:pPr algn="just"/>
            <a:r>
              <a:rPr lang="en-US" sz="2400" dirty="0"/>
              <a:t>A priori, we expect that the patterns of chromatin accessibility, histone modifications and transcription factor binding along the genome should be able to provide a detailed picture of the biochemical and functional activity of the genome.</a:t>
            </a:r>
          </a:p>
          <a:p>
            <a:pPr lvl="1" algn="just"/>
            <a:r>
              <a:rPr lang="en-US" sz="2400" dirty="0"/>
              <a:t>We may also expect that these activities could be accurately summarized using a fairly small set of labels.</a:t>
            </a:r>
          </a:p>
          <a:p>
            <a:pPr algn="just"/>
            <a:r>
              <a:rPr lang="en-US" sz="2400" dirty="0"/>
              <a:t>To discover what types of label best explain the data, rather than imposing a pre-determined set of labels on the data, unsupervised learning method can be applied. </a:t>
            </a:r>
          </a:p>
          <a:p>
            <a:pPr algn="just"/>
            <a:endParaRPr lang="en-US" dirty="0"/>
          </a:p>
        </p:txBody>
      </p:sp>
      <p:sp>
        <p:nvSpPr>
          <p:cNvPr id="4" name="Date Placeholder 3">
            <a:extLst>
              <a:ext uri="{FF2B5EF4-FFF2-40B4-BE49-F238E27FC236}">
                <a16:creationId xmlns:a16="http://schemas.microsoft.com/office/drawing/2014/main" id="{05116AB7-597D-4494-83B4-06C0B3F107A0}"/>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60E963CC-3A9E-4B34-8A46-10737A26C70F}"/>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11B64F7B-A365-461B-A370-47409FA1FBBF}"/>
              </a:ext>
            </a:extLst>
          </p:cNvPr>
          <p:cNvSpPr>
            <a:spLocks noGrp="1"/>
          </p:cNvSpPr>
          <p:nvPr>
            <p:ph type="sldNum" sz="quarter" idx="12"/>
          </p:nvPr>
        </p:nvSpPr>
        <p:spPr/>
        <p:txBody>
          <a:bodyPr/>
          <a:lstStyle/>
          <a:p>
            <a:fld id="{7154FA1F-A38C-2E41-814C-E7DBBAE7EF2B}" type="slidenum">
              <a:rPr lang="fr-FR" smtClean="0"/>
              <a:t>36</a:t>
            </a:fld>
            <a:endParaRPr lang="fr-FR"/>
          </a:p>
        </p:txBody>
      </p:sp>
    </p:spTree>
    <p:extLst>
      <p:ext uri="{BB962C8B-B14F-4D97-AF65-F5344CB8AC3E}">
        <p14:creationId xmlns:p14="http://schemas.microsoft.com/office/powerpoint/2010/main" val="2441592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000" dirty="0">
                <a:solidFill>
                  <a:srgbClr val="1F497D"/>
                </a:solidFill>
                <a:latin typeface="Arial"/>
                <a:cs typeface="Arial"/>
              </a:rPr>
              <a:t>Unsupervised Machine Learning Algorithms</a:t>
            </a:r>
            <a:r>
              <a:rPr lang="en-US" sz="3000" baseline="-25000" dirty="0">
                <a:solidFill>
                  <a:srgbClr val="1F497D"/>
                </a:solidFill>
                <a:latin typeface="Arial"/>
                <a:cs typeface="Arial"/>
              </a:rPr>
              <a:t>[7]</a:t>
            </a:r>
          </a:p>
        </p:txBody>
      </p:sp>
      <p:sp>
        <p:nvSpPr>
          <p:cNvPr id="3" name="Content Placeholder 2"/>
          <p:cNvSpPr>
            <a:spLocks noGrp="1"/>
          </p:cNvSpPr>
          <p:nvPr>
            <p:ph idx="1"/>
          </p:nvPr>
        </p:nvSpPr>
        <p:spPr>
          <a:xfrm>
            <a:off x="1981200" y="1190724"/>
            <a:ext cx="8229600" cy="4935441"/>
          </a:xfrm>
        </p:spPr>
        <p:txBody>
          <a:bodyPr>
            <a:normAutofit/>
          </a:bodyPr>
          <a:lstStyle/>
          <a:p>
            <a:pPr lvl="1" algn="just"/>
            <a:r>
              <a:rPr lang="en-US" sz="2400" dirty="0"/>
              <a:t>It will use only the unlabeled data and the desired number of different labels to assign as input to automatically partition the genome into segments and assign a label to each segment, with the goal of assigning the same label to segments that have similar data. </a:t>
            </a:r>
          </a:p>
          <a:p>
            <a:pPr algn="just"/>
            <a:r>
              <a:rPr lang="en-US" sz="2400" dirty="0"/>
              <a:t>The unsupervised approach requires an additional step in which semantics must be manually assigned to each label, but it provides the benefits of enabling training when labeled examples are unavailable and has the ability to identify potentially novel types of genomic elements. </a:t>
            </a:r>
          </a:p>
          <a:p>
            <a:pPr algn="just"/>
            <a:endParaRPr lang="en-US" dirty="0"/>
          </a:p>
        </p:txBody>
      </p:sp>
      <p:sp>
        <p:nvSpPr>
          <p:cNvPr id="4" name="Date Placeholder 3">
            <a:extLst>
              <a:ext uri="{FF2B5EF4-FFF2-40B4-BE49-F238E27FC236}">
                <a16:creationId xmlns:a16="http://schemas.microsoft.com/office/drawing/2014/main" id="{04618890-AAC3-4B8E-A655-57963AF903AA}"/>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36059B28-DE81-482D-AC97-2F3B393B44BD}"/>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2EEBADD9-6B54-4C03-B5E0-0DF91C1963D5}"/>
              </a:ext>
            </a:extLst>
          </p:cNvPr>
          <p:cNvSpPr>
            <a:spLocks noGrp="1"/>
          </p:cNvSpPr>
          <p:nvPr>
            <p:ph type="sldNum" sz="quarter" idx="12"/>
          </p:nvPr>
        </p:nvSpPr>
        <p:spPr/>
        <p:txBody>
          <a:bodyPr/>
          <a:lstStyle/>
          <a:p>
            <a:fld id="{7154FA1F-A38C-2E41-814C-E7DBBAE7EF2B}" type="slidenum">
              <a:rPr lang="fr-FR" smtClean="0"/>
              <a:t>37</a:t>
            </a:fld>
            <a:endParaRPr lang="fr-FR"/>
          </a:p>
        </p:txBody>
      </p:sp>
    </p:spTree>
    <p:extLst>
      <p:ext uri="{BB962C8B-B14F-4D97-AF65-F5344CB8AC3E}">
        <p14:creationId xmlns:p14="http://schemas.microsoft.com/office/powerpoint/2010/main" val="178417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69488"/>
            <a:ext cx="8229600" cy="916085"/>
          </a:xfrm>
        </p:spPr>
        <p:txBody>
          <a:bodyPr>
            <a:normAutofit/>
          </a:bodyPr>
          <a:lstStyle/>
          <a:p>
            <a:r>
              <a:rPr lang="en-US" sz="3200" b="1" dirty="0"/>
              <a:t>Examples of unsupervised learning algorithms</a:t>
            </a:r>
            <a:endParaRPr lang="en-US" sz="3200" b="1" baseline="-25000" dirty="0"/>
          </a:p>
        </p:txBody>
      </p:sp>
      <p:sp>
        <p:nvSpPr>
          <p:cNvPr id="3" name="Date Placeholder 2">
            <a:extLst>
              <a:ext uri="{FF2B5EF4-FFF2-40B4-BE49-F238E27FC236}">
                <a16:creationId xmlns:a16="http://schemas.microsoft.com/office/drawing/2014/main" id="{A6FD6A3E-96A4-4DA4-8C60-384DF752C4D2}"/>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FD1D6CB0-89CA-4DED-ACBD-B1CC752CBE8C}"/>
              </a:ext>
            </a:extLst>
          </p:cNvPr>
          <p:cNvSpPr>
            <a:spLocks noGrp="1"/>
          </p:cNvSpPr>
          <p:nvPr>
            <p:ph type="ftr" sz="quarter" idx="11"/>
          </p:nvPr>
        </p:nvSpPr>
        <p:spPr/>
        <p:txBody>
          <a:bodyPr/>
          <a:lstStyle/>
          <a:p>
            <a:r>
              <a:rPr lang="en-US"/>
              <a:t>SIB Course: Introduction to Machine Learing</a:t>
            </a:r>
            <a:endParaRPr lang="fr-FR"/>
          </a:p>
        </p:txBody>
      </p:sp>
      <p:sp>
        <p:nvSpPr>
          <p:cNvPr id="5" name="Slide Number Placeholder 4">
            <a:extLst>
              <a:ext uri="{FF2B5EF4-FFF2-40B4-BE49-F238E27FC236}">
                <a16:creationId xmlns:a16="http://schemas.microsoft.com/office/drawing/2014/main" id="{FC2B190E-7767-4624-9CFB-6E38D769D245}"/>
              </a:ext>
            </a:extLst>
          </p:cNvPr>
          <p:cNvSpPr>
            <a:spLocks noGrp="1"/>
          </p:cNvSpPr>
          <p:nvPr>
            <p:ph type="sldNum" sz="quarter" idx="12"/>
          </p:nvPr>
        </p:nvSpPr>
        <p:spPr/>
        <p:txBody>
          <a:bodyPr/>
          <a:lstStyle/>
          <a:p>
            <a:fld id="{7154FA1F-A38C-2E41-814C-E7DBBAE7EF2B}" type="slidenum">
              <a:rPr lang="fr-FR" smtClean="0"/>
              <a:t>38</a:t>
            </a:fld>
            <a:endParaRPr lang="fr-FR"/>
          </a:p>
        </p:txBody>
      </p:sp>
    </p:spTree>
    <p:extLst>
      <p:ext uri="{BB962C8B-B14F-4D97-AF65-F5344CB8AC3E}">
        <p14:creationId xmlns:p14="http://schemas.microsoft.com/office/powerpoint/2010/main" val="3170291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Principal Component Analysis (PCA) (Unsupervised)</a:t>
            </a:r>
          </a:p>
        </p:txBody>
      </p:sp>
      <p:sp>
        <p:nvSpPr>
          <p:cNvPr id="3" name="Content Placeholder 2"/>
          <p:cNvSpPr>
            <a:spLocks noGrp="1"/>
          </p:cNvSpPr>
          <p:nvPr>
            <p:ph idx="1"/>
          </p:nvPr>
        </p:nvSpPr>
        <p:spPr/>
        <p:txBody>
          <a:bodyPr>
            <a:normAutofit/>
          </a:bodyPr>
          <a:lstStyle/>
          <a:p>
            <a:pPr algn="just"/>
            <a:r>
              <a:rPr lang="en-GB" dirty="0"/>
              <a:t>PCA provides dimensionality reduction. </a:t>
            </a:r>
          </a:p>
          <a:p>
            <a:pPr algn="just"/>
            <a:r>
              <a:rPr lang="en-GB" dirty="0"/>
              <a:t>Sometimes you have a wide range of features, probably highly correlated between each other, and models can easily </a:t>
            </a:r>
            <a:r>
              <a:rPr lang="en-GB" dirty="0" err="1"/>
              <a:t>overfit</a:t>
            </a:r>
            <a:r>
              <a:rPr lang="en-GB" dirty="0"/>
              <a:t> on a huge amount of data. Then PCA can be applied.</a:t>
            </a:r>
          </a:p>
          <a:p>
            <a:pPr algn="just"/>
            <a:r>
              <a:rPr lang="en-GB" dirty="0"/>
              <a:t>Advantage: </a:t>
            </a:r>
          </a:p>
          <a:p>
            <a:pPr lvl="1" algn="just"/>
            <a:r>
              <a:rPr lang="en-GB" dirty="0"/>
              <a:t>in addition to the low-dimensional sample representation, it provides a synchronized low-dimensional representation of the variables. The synchronized sample and variable representations provide a way to visually find variables that are characteristic of a group of samples.</a:t>
            </a:r>
          </a:p>
          <a:p>
            <a:pPr algn="just"/>
            <a:r>
              <a:rPr lang="en-GB" dirty="0"/>
              <a:t>PCA can be used in bioinformatics to:</a:t>
            </a:r>
          </a:p>
          <a:p>
            <a:pPr lvl="1" algn="just"/>
            <a:r>
              <a:rPr lang="en-GB" dirty="0"/>
              <a:t>Analyse gene expression data</a:t>
            </a:r>
          </a:p>
          <a:p>
            <a:pPr algn="just"/>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39</a:t>
            </a:fld>
            <a:endParaRPr lang="en-GB"/>
          </a:p>
        </p:txBody>
      </p:sp>
      <p:sp>
        <p:nvSpPr>
          <p:cNvPr id="5" name="Date Placeholder 4">
            <a:extLst>
              <a:ext uri="{FF2B5EF4-FFF2-40B4-BE49-F238E27FC236}">
                <a16:creationId xmlns:a16="http://schemas.microsoft.com/office/drawing/2014/main" id="{AA264990-6998-4B32-8E2C-CD41ED302DF1}"/>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C09D65AB-D481-45DB-A6D3-90DAFE1D250B}"/>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143238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E9CA-7986-48FA-83C5-2463A8C11CD5}"/>
              </a:ext>
            </a:extLst>
          </p:cNvPr>
          <p:cNvSpPr>
            <a:spLocks noGrp="1"/>
          </p:cNvSpPr>
          <p:nvPr>
            <p:ph type="title"/>
          </p:nvPr>
        </p:nvSpPr>
        <p:spPr/>
        <p:txBody>
          <a:bodyPr/>
          <a:lstStyle/>
          <a:p>
            <a:r>
              <a:rPr lang="en-US" dirty="0"/>
              <a:t>A quick round of introductions</a:t>
            </a:r>
            <a:endParaRPr lang="el-GR" dirty="0"/>
          </a:p>
        </p:txBody>
      </p:sp>
      <p:sp>
        <p:nvSpPr>
          <p:cNvPr id="3" name="Content Placeholder 2">
            <a:extLst>
              <a:ext uri="{FF2B5EF4-FFF2-40B4-BE49-F238E27FC236}">
                <a16:creationId xmlns:a16="http://schemas.microsoft.com/office/drawing/2014/main" id="{8C0170FC-462B-4D08-9780-4657581C8F39}"/>
              </a:ext>
            </a:extLst>
          </p:cNvPr>
          <p:cNvSpPr>
            <a:spLocks noGrp="1"/>
          </p:cNvSpPr>
          <p:nvPr>
            <p:ph idx="1"/>
          </p:nvPr>
        </p:nvSpPr>
        <p:spPr>
          <a:xfrm>
            <a:off x="1939837" y="1973562"/>
            <a:ext cx="4092605" cy="1185167"/>
          </a:xfrm>
        </p:spPr>
        <p:txBody>
          <a:bodyPr>
            <a:normAutofit/>
          </a:bodyPr>
          <a:lstStyle/>
          <a:p>
            <a:r>
              <a:rPr lang="en-US" dirty="0"/>
              <a:t>Shakuntala Baichoo</a:t>
            </a:r>
          </a:p>
          <a:p>
            <a:pPr lvl="1"/>
            <a:r>
              <a:rPr lang="en-US" dirty="0"/>
              <a:t>Associate Professor</a:t>
            </a:r>
          </a:p>
          <a:p>
            <a:pPr lvl="1"/>
            <a:r>
              <a:rPr lang="en-US" dirty="0"/>
              <a:t>University of Mauritius</a:t>
            </a:r>
            <a:endParaRPr lang="el-GR" dirty="0"/>
          </a:p>
        </p:txBody>
      </p:sp>
      <p:sp>
        <p:nvSpPr>
          <p:cNvPr id="4" name="Date Placeholder 3">
            <a:extLst>
              <a:ext uri="{FF2B5EF4-FFF2-40B4-BE49-F238E27FC236}">
                <a16:creationId xmlns:a16="http://schemas.microsoft.com/office/drawing/2014/main" id="{4C7DDD3C-CC46-4A14-B1FC-39AD56C9769A}"/>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05A9033D-9DC9-4ED0-BF3D-93B22E81D84F}"/>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A9933D3E-B93F-40A1-9307-7E03F952D569}"/>
              </a:ext>
            </a:extLst>
          </p:cNvPr>
          <p:cNvSpPr>
            <a:spLocks noGrp="1"/>
          </p:cNvSpPr>
          <p:nvPr>
            <p:ph type="sldNum" sz="quarter" idx="12"/>
          </p:nvPr>
        </p:nvSpPr>
        <p:spPr/>
        <p:txBody>
          <a:bodyPr/>
          <a:lstStyle/>
          <a:p>
            <a:fld id="{4FAB73BC-B049-4115-A692-8D63A059BFB8}" type="slidenum">
              <a:rPr lang="en-US" smtClean="0"/>
              <a:t>4</a:t>
            </a:fld>
            <a:endParaRPr lang="en-US" dirty="0"/>
          </a:p>
        </p:txBody>
      </p:sp>
      <p:sp>
        <p:nvSpPr>
          <p:cNvPr id="10" name="Content Placeholder 2">
            <a:extLst>
              <a:ext uri="{FF2B5EF4-FFF2-40B4-BE49-F238E27FC236}">
                <a16:creationId xmlns:a16="http://schemas.microsoft.com/office/drawing/2014/main" id="{B7374E4A-E576-490A-A32C-0C29611AE50B}"/>
              </a:ext>
            </a:extLst>
          </p:cNvPr>
          <p:cNvSpPr txBox="1">
            <a:spLocks/>
          </p:cNvSpPr>
          <p:nvPr/>
        </p:nvSpPr>
        <p:spPr>
          <a:xfrm>
            <a:off x="7340900" y="1935435"/>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dirty="0"/>
              <a:t>Bioinformatics Support and Training</a:t>
            </a:r>
          </a:p>
          <a:p>
            <a:pPr lvl="1"/>
            <a:r>
              <a:rPr lang="en-US" dirty="0"/>
              <a:t>Swiss Institute of Bioinformatics – SIB / </a:t>
            </a:r>
            <a:r>
              <a:rPr lang="en-US" dirty="0" err="1"/>
              <a:t>sciCORE</a:t>
            </a:r>
            <a:r>
              <a:rPr lang="en-US" dirty="0"/>
              <a:t> UNIBAS</a:t>
            </a:r>
          </a:p>
        </p:txBody>
      </p:sp>
      <p:sp>
        <p:nvSpPr>
          <p:cNvPr id="11"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Thuong Van Du Tran</a:t>
            </a:r>
          </a:p>
          <a:p>
            <a:pPr lvl="1"/>
            <a:r>
              <a:rPr lang="en-US" dirty="0"/>
              <a:t>Staff scientist</a:t>
            </a:r>
          </a:p>
          <a:p>
            <a:pPr lvl="1"/>
            <a:r>
              <a:rPr lang="en-US" dirty="0"/>
              <a:t>Vital-IT, SIB Swiss Institute of Bioinformatics</a:t>
            </a:r>
            <a:endParaRPr lang="el-GR" dirty="0"/>
          </a:p>
        </p:txBody>
      </p:sp>
      <p:sp>
        <p:nvSpPr>
          <p:cNvPr id="12" name="Content Placeholder 2">
            <a:extLst>
              <a:ext uri="{FF2B5EF4-FFF2-40B4-BE49-F238E27FC236}">
                <a16:creationId xmlns:a16="http://schemas.microsoft.com/office/drawing/2014/main" id="{7AE93859-7288-474C-83B0-C7B3C1EE1BAF}"/>
              </a:ext>
            </a:extLst>
          </p:cNvPr>
          <p:cNvSpPr txBox="1">
            <a:spLocks/>
          </p:cNvSpPr>
          <p:nvPr/>
        </p:nvSpPr>
        <p:spPr>
          <a:xfrm>
            <a:off x="1939837" y="3419823"/>
            <a:ext cx="4647394"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Geert van Geest</a:t>
            </a:r>
          </a:p>
          <a:p>
            <a:pPr lvl="1"/>
            <a:r>
              <a:rPr lang="en-US" dirty="0"/>
              <a:t>Bioinformatician and Trainer</a:t>
            </a:r>
          </a:p>
          <a:p>
            <a:pPr lvl="1"/>
            <a:r>
              <a:rPr lang="en-US" dirty="0"/>
              <a:t>Swiss Institute of Bioinformatics - SIB/Universität Bern, CH</a:t>
            </a:r>
            <a:endParaRPr lang="el-GR" dirty="0"/>
          </a:p>
        </p:txBody>
      </p:sp>
      <p:sp>
        <p:nvSpPr>
          <p:cNvPr id="14"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Fotis Psomopoulos</a:t>
            </a:r>
          </a:p>
          <a:p>
            <a:pPr lvl="1"/>
            <a:r>
              <a:rPr lang="en-US" dirty="0"/>
              <a:t>Assistant Research Professor</a:t>
            </a:r>
          </a:p>
          <a:p>
            <a:pPr lvl="1"/>
            <a:r>
              <a:rPr lang="en-US" dirty="0"/>
              <a:t>Institute of Applied Biosciences</a:t>
            </a:r>
            <a:br>
              <a:rPr lang="en-US" dirty="0"/>
            </a:br>
            <a:r>
              <a:rPr lang="en-US" dirty="0"/>
              <a:t>Centre for Research and Technology Hellas</a:t>
            </a:r>
            <a:endParaRPr lang="el-GR" dirty="0"/>
          </a:p>
        </p:txBody>
      </p:sp>
      <p:sp>
        <p:nvSpPr>
          <p:cNvPr id="15"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2050" name="Picture 2" descr="Fotis E. Psomopoulos">
            <a:extLst>
              <a:ext uri="{FF2B5EF4-FFF2-40B4-BE49-F238E27FC236}">
                <a16:creationId xmlns:a16="http://schemas.microsoft.com/office/drawing/2014/main" id="{3949BA2E-F50A-4DCB-BAA0-5E29B2432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071" y="4910882"/>
            <a:ext cx="760783" cy="10818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071" y="2023307"/>
            <a:ext cx="856974" cy="927695"/>
          </a:xfrm>
          <a:prstGeom prst="rect">
            <a:avLst/>
          </a:prstGeom>
        </p:spPr>
      </p:pic>
      <p:pic>
        <p:nvPicPr>
          <p:cNvPr id="17" name="Picture 16">
            <a:extLst>
              <a:ext uri="{FF2B5EF4-FFF2-40B4-BE49-F238E27FC236}">
                <a16:creationId xmlns:a16="http://schemas.microsoft.com/office/drawing/2014/main" id="{87E32BEF-EC50-4237-9483-098A06107235}"/>
              </a:ext>
            </a:extLst>
          </p:cNvPr>
          <p:cNvPicPr/>
          <p:nvPr/>
        </p:nvPicPr>
        <p:blipFill>
          <a:blip r:embed="rId5"/>
          <a:stretch/>
        </p:blipFill>
        <p:spPr>
          <a:xfrm>
            <a:off x="6366406" y="1973562"/>
            <a:ext cx="911773" cy="1033103"/>
          </a:xfrm>
          <a:prstGeom prst="rect">
            <a:avLst/>
          </a:prstGeom>
          <a:ln>
            <a:noFill/>
          </a:ln>
        </p:spPr>
      </p:pic>
      <p:pic>
        <p:nvPicPr>
          <p:cNvPr id="9" name="Picture 8">
            <a:extLst>
              <a:ext uri="{FF2B5EF4-FFF2-40B4-BE49-F238E27FC236}">
                <a16:creationId xmlns:a16="http://schemas.microsoft.com/office/drawing/2014/main" id="{C803F425-9ADD-4267-AC71-D9135E6DBEDB}"/>
              </a:ext>
            </a:extLst>
          </p:cNvPr>
          <p:cNvPicPr>
            <a:picLocks noChangeAspect="1"/>
          </p:cNvPicPr>
          <p:nvPr/>
        </p:nvPicPr>
        <p:blipFill>
          <a:blip r:embed="rId6"/>
          <a:stretch>
            <a:fillRect/>
          </a:stretch>
        </p:blipFill>
        <p:spPr>
          <a:xfrm>
            <a:off x="1012072" y="3429000"/>
            <a:ext cx="760784" cy="1134772"/>
          </a:xfrm>
          <a:prstGeom prst="rect">
            <a:avLst/>
          </a:prstGeom>
        </p:spPr>
      </p:pic>
      <p:pic>
        <p:nvPicPr>
          <p:cNvPr id="19" name="Picture 18">
            <a:extLst>
              <a:ext uri="{FF2B5EF4-FFF2-40B4-BE49-F238E27FC236}">
                <a16:creationId xmlns:a16="http://schemas.microsoft.com/office/drawing/2014/main" id="{8A38A907-7ADE-47D5-B599-D31564DB8DED}"/>
              </a:ext>
            </a:extLst>
          </p:cNvPr>
          <p:cNvPicPr>
            <a:picLocks noChangeAspect="1"/>
          </p:cNvPicPr>
          <p:nvPr/>
        </p:nvPicPr>
        <p:blipFill>
          <a:blip r:embed="rId7"/>
          <a:stretch>
            <a:fillRect/>
          </a:stretch>
        </p:blipFill>
        <p:spPr>
          <a:xfrm>
            <a:off x="6397718" y="3413974"/>
            <a:ext cx="880461" cy="1185168"/>
          </a:xfrm>
          <a:prstGeom prst="rect">
            <a:avLst/>
          </a:prstGeom>
        </p:spPr>
      </p:pic>
    </p:spTree>
    <p:extLst>
      <p:ext uri="{BB962C8B-B14F-4D97-AF65-F5344CB8AC3E}">
        <p14:creationId xmlns:p14="http://schemas.microsoft.com/office/powerpoint/2010/main" val="425036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[1]</a:t>
            </a:r>
          </a:p>
        </p:txBody>
      </p:sp>
      <p:sp>
        <p:nvSpPr>
          <p:cNvPr id="3" name="Content Placeholder 2"/>
          <p:cNvSpPr>
            <a:spLocks noGrp="1"/>
          </p:cNvSpPr>
          <p:nvPr>
            <p:ph idx="1"/>
          </p:nvPr>
        </p:nvSpPr>
        <p:spPr>
          <a:xfrm>
            <a:off x="1024128" y="1657350"/>
            <a:ext cx="10786871" cy="4652010"/>
          </a:xfrm>
        </p:spPr>
        <p:txBody>
          <a:bodyPr>
            <a:normAutofit/>
          </a:bodyPr>
          <a:lstStyle/>
          <a:p>
            <a:r>
              <a:rPr lang="en-US" sz="2800" dirty="0"/>
              <a:t>An algorithm used to find homogeneous subgroups in a population</a:t>
            </a:r>
          </a:p>
          <a:p>
            <a:pPr lvl="1"/>
            <a:r>
              <a:rPr lang="en-US" sz="2400" dirty="0"/>
              <a:t>Breaks observations into a pre-defined number of clusters</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40</a:t>
            </a:fld>
            <a:endParaRPr lang="en-US" dirty="0"/>
          </a:p>
        </p:txBody>
      </p:sp>
      <p:pic>
        <p:nvPicPr>
          <p:cNvPr id="8" name="Picture 7"/>
          <p:cNvPicPr>
            <a:picLocks noChangeAspect="1"/>
          </p:cNvPicPr>
          <p:nvPr/>
        </p:nvPicPr>
        <p:blipFill rotWithShape="1">
          <a:blip r:embed="rId3"/>
          <a:srcRect l="15730" t="39445" r="32395" b="14629"/>
          <a:stretch/>
        </p:blipFill>
        <p:spPr>
          <a:xfrm>
            <a:off x="1883494" y="2576079"/>
            <a:ext cx="6803306" cy="3387991"/>
          </a:xfrm>
          <a:prstGeom prst="rect">
            <a:avLst/>
          </a:prstGeom>
        </p:spPr>
      </p:pic>
    </p:spTree>
    <p:extLst>
      <p:ext uri="{BB962C8B-B14F-4D97-AF65-F5344CB8AC3E}">
        <p14:creationId xmlns:p14="http://schemas.microsoft.com/office/powerpoint/2010/main" val="2500179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[2]</a:t>
            </a:r>
          </a:p>
        </p:txBody>
      </p:sp>
      <p:sp>
        <p:nvSpPr>
          <p:cNvPr id="3" name="Content Placeholder 2"/>
          <p:cNvSpPr>
            <a:spLocks noGrp="1"/>
          </p:cNvSpPr>
          <p:nvPr>
            <p:ph idx="1"/>
          </p:nvPr>
        </p:nvSpPr>
        <p:spPr>
          <a:xfrm>
            <a:off x="1024128" y="1657350"/>
            <a:ext cx="10786871" cy="4652010"/>
          </a:xfrm>
        </p:spPr>
        <p:txBody>
          <a:bodyPr>
            <a:normAutofit/>
          </a:bodyPr>
          <a:lstStyle/>
          <a:p>
            <a:r>
              <a:rPr lang="en-US" sz="3600" b="1" dirty="0"/>
              <a:t>The Algorithm</a:t>
            </a:r>
          </a:p>
          <a:p>
            <a:r>
              <a:rPr lang="en-US" sz="3200" dirty="0"/>
              <a:t>1. Divide the data into K clusters</a:t>
            </a:r>
          </a:p>
          <a:p>
            <a:pPr marL="457200" lvl="3" indent="0">
              <a:buNone/>
            </a:pPr>
            <a:r>
              <a:rPr lang="en-US" sz="3200" dirty="0"/>
              <a:t>Initialize the centroids with the mean of the clusters</a:t>
            </a:r>
          </a:p>
          <a:p>
            <a:pPr marL="128016" lvl="1" indent="0">
              <a:buNone/>
            </a:pPr>
            <a:r>
              <a:rPr lang="en-US" sz="3200" dirty="0"/>
              <a:t>2. Assign each item to the cluster with closest centroid</a:t>
            </a:r>
          </a:p>
          <a:p>
            <a:pPr marL="128016" lvl="1" indent="0">
              <a:buNone/>
            </a:pPr>
            <a:r>
              <a:rPr lang="en-US" sz="3200" dirty="0"/>
              <a:t>3. When all objects have been assigned, recalculate the centroids (mean)</a:t>
            </a:r>
          </a:p>
          <a:p>
            <a:pPr marL="128016" lvl="1" indent="0">
              <a:buNone/>
            </a:pPr>
            <a:r>
              <a:rPr lang="en-US" sz="3200" dirty="0"/>
              <a:t>4. Repeat 2-3 until the centroids no longer move</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826863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[3]</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42</a:t>
            </a:fld>
            <a:endParaRPr lang="en-US" dirty="0"/>
          </a:p>
        </p:txBody>
      </p:sp>
      <p:pic>
        <p:nvPicPr>
          <p:cNvPr id="8" name="Picture 7"/>
          <p:cNvPicPr>
            <a:picLocks noChangeAspect="1"/>
          </p:cNvPicPr>
          <p:nvPr/>
        </p:nvPicPr>
        <p:blipFill rotWithShape="1">
          <a:blip r:embed="rId3"/>
          <a:srcRect l="20417" t="17654" r="34862" b="16419"/>
          <a:stretch/>
        </p:blipFill>
        <p:spPr>
          <a:xfrm>
            <a:off x="1024128" y="2241668"/>
            <a:ext cx="4403237" cy="3651132"/>
          </a:xfrm>
          <a:prstGeom prst="rect">
            <a:avLst/>
          </a:prstGeom>
        </p:spPr>
      </p:pic>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spTree>
    <p:extLst>
      <p:ext uri="{BB962C8B-B14F-4D97-AF65-F5344CB8AC3E}">
        <p14:creationId xmlns:p14="http://schemas.microsoft.com/office/powerpoint/2010/main" val="3512423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[4]</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43</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3" name="Picture 2"/>
          <p:cNvPicPr>
            <a:picLocks noChangeAspect="1"/>
          </p:cNvPicPr>
          <p:nvPr/>
        </p:nvPicPr>
        <p:blipFill rotWithShape="1">
          <a:blip r:embed="rId3"/>
          <a:srcRect l="30277" t="34321" r="44793" b="30247"/>
          <a:stretch/>
        </p:blipFill>
        <p:spPr>
          <a:xfrm>
            <a:off x="1024128" y="2254368"/>
            <a:ext cx="4559300" cy="3644900"/>
          </a:xfrm>
          <a:prstGeom prst="rect">
            <a:avLst/>
          </a:prstGeom>
        </p:spPr>
      </p:pic>
    </p:spTree>
    <p:extLst>
      <p:ext uri="{BB962C8B-B14F-4D97-AF65-F5344CB8AC3E}">
        <p14:creationId xmlns:p14="http://schemas.microsoft.com/office/powerpoint/2010/main" val="634294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[5]</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44</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7" name="Picture 6"/>
          <p:cNvPicPr>
            <a:picLocks noChangeAspect="1"/>
          </p:cNvPicPr>
          <p:nvPr/>
        </p:nvPicPr>
        <p:blipFill rotWithShape="1">
          <a:blip r:embed="rId3"/>
          <a:srcRect l="30555" t="33951" r="45278" b="29877"/>
          <a:stretch/>
        </p:blipFill>
        <p:spPr>
          <a:xfrm>
            <a:off x="1024128" y="2203632"/>
            <a:ext cx="4419600" cy="3721100"/>
          </a:xfrm>
          <a:prstGeom prst="rect">
            <a:avLst/>
          </a:prstGeom>
        </p:spPr>
      </p:pic>
    </p:spTree>
    <p:extLst>
      <p:ext uri="{BB962C8B-B14F-4D97-AF65-F5344CB8AC3E}">
        <p14:creationId xmlns:p14="http://schemas.microsoft.com/office/powerpoint/2010/main" val="243430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[6]</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45</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3" name="Picture 2"/>
          <p:cNvPicPr>
            <a:picLocks noChangeAspect="1"/>
          </p:cNvPicPr>
          <p:nvPr/>
        </p:nvPicPr>
        <p:blipFill rotWithShape="1">
          <a:blip r:embed="rId3"/>
          <a:srcRect l="30416" t="34075" r="45000" b="29629"/>
          <a:stretch/>
        </p:blipFill>
        <p:spPr>
          <a:xfrm>
            <a:off x="1024128" y="2190681"/>
            <a:ext cx="4495800" cy="3733800"/>
          </a:xfrm>
          <a:prstGeom prst="rect">
            <a:avLst/>
          </a:prstGeom>
        </p:spPr>
      </p:pic>
    </p:spTree>
    <p:extLst>
      <p:ext uri="{BB962C8B-B14F-4D97-AF65-F5344CB8AC3E}">
        <p14:creationId xmlns:p14="http://schemas.microsoft.com/office/powerpoint/2010/main" val="2534708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[7]</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46</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7" name="Picture 6"/>
          <p:cNvPicPr>
            <a:picLocks noChangeAspect="1"/>
          </p:cNvPicPr>
          <p:nvPr/>
        </p:nvPicPr>
        <p:blipFill rotWithShape="1">
          <a:blip r:embed="rId3"/>
          <a:srcRect l="30763" t="34199" r="45487" b="29875"/>
          <a:stretch/>
        </p:blipFill>
        <p:spPr>
          <a:xfrm>
            <a:off x="1006572" y="2457568"/>
            <a:ext cx="4343400" cy="3695700"/>
          </a:xfrm>
          <a:prstGeom prst="rect">
            <a:avLst/>
          </a:prstGeom>
        </p:spPr>
      </p:pic>
    </p:spTree>
    <p:extLst>
      <p:ext uri="{BB962C8B-B14F-4D97-AF65-F5344CB8AC3E}">
        <p14:creationId xmlns:p14="http://schemas.microsoft.com/office/powerpoint/2010/main" val="2079061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[8]</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3" name="Picture 2"/>
          <p:cNvPicPr>
            <a:picLocks noChangeAspect="1"/>
          </p:cNvPicPr>
          <p:nvPr/>
        </p:nvPicPr>
        <p:blipFill rotWithShape="1">
          <a:blip r:embed="rId3"/>
          <a:srcRect l="30139" t="34691" r="45069" b="29877"/>
          <a:stretch/>
        </p:blipFill>
        <p:spPr>
          <a:xfrm>
            <a:off x="1024128" y="2311400"/>
            <a:ext cx="4533900" cy="3644900"/>
          </a:xfrm>
          <a:prstGeom prst="rect">
            <a:avLst/>
          </a:prstGeom>
        </p:spPr>
      </p:pic>
      <p:pic>
        <p:nvPicPr>
          <p:cNvPr id="8" name="Picture 7"/>
          <p:cNvPicPr>
            <a:picLocks noChangeAspect="1"/>
          </p:cNvPicPr>
          <p:nvPr/>
        </p:nvPicPr>
        <p:blipFill rotWithShape="1">
          <a:blip r:embed="rId4"/>
          <a:srcRect l="30625" t="34938" r="45417" b="30123"/>
          <a:stretch/>
        </p:blipFill>
        <p:spPr>
          <a:xfrm>
            <a:off x="5602911" y="2362200"/>
            <a:ext cx="4381500" cy="3594100"/>
          </a:xfrm>
          <a:prstGeom prst="rect">
            <a:avLst/>
          </a:prstGeom>
        </p:spPr>
      </p:pic>
    </p:spTree>
    <p:extLst>
      <p:ext uri="{BB962C8B-B14F-4D97-AF65-F5344CB8AC3E}">
        <p14:creationId xmlns:p14="http://schemas.microsoft.com/office/powerpoint/2010/main" val="1895938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[9]</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48</a:t>
            </a:fld>
            <a:endParaRPr lang="en-US" dirty="0"/>
          </a:p>
        </p:txBody>
      </p:sp>
      <p:sp>
        <p:nvSpPr>
          <p:cNvPr id="9" name="Content Placeholder 2"/>
          <p:cNvSpPr>
            <a:spLocks noGrp="1"/>
          </p:cNvSpPr>
          <p:nvPr>
            <p:ph idx="1"/>
          </p:nvPr>
        </p:nvSpPr>
        <p:spPr>
          <a:xfrm>
            <a:off x="1024128" y="1657350"/>
            <a:ext cx="10786871" cy="800218"/>
          </a:xfrm>
        </p:spPr>
        <p:txBody>
          <a:bodyPr>
            <a:normAutofit/>
          </a:bodyPr>
          <a:lstStyle/>
          <a:p>
            <a:r>
              <a:rPr lang="en-US" sz="3600" b="1" dirty="0"/>
              <a:t>The Algorithm in action</a:t>
            </a:r>
          </a:p>
        </p:txBody>
      </p:sp>
      <p:pic>
        <p:nvPicPr>
          <p:cNvPr id="7" name="Picture 6"/>
          <p:cNvPicPr>
            <a:picLocks noChangeAspect="1"/>
          </p:cNvPicPr>
          <p:nvPr/>
        </p:nvPicPr>
        <p:blipFill rotWithShape="1">
          <a:blip r:embed="rId3"/>
          <a:srcRect l="30070" t="33951" r="45000" b="29877"/>
          <a:stretch/>
        </p:blipFill>
        <p:spPr>
          <a:xfrm>
            <a:off x="1024128" y="2184400"/>
            <a:ext cx="4559300" cy="3721100"/>
          </a:xfrm>
          <a:prstGeom prst="rect">
            <a:avLst/>
          </a:prstGeom>
        </p:spPr>
      </p:pic>
      <p:sp>
        <p:nvSpPr>
          <p:cNvPr id="10" name="TextBox 9"/>
          <p:cNvSpPr txBox="1"/>
          <p:nvPr/>
        </p:nvSpPr>
        <p:spPr>
          <a:xfrm>
            <a:off x="7213600" y="2806700"/>
            <a:ext cx="3975100" cy="830997"/>
          </a:xfrm>
          <a:prstGeom prst="rect">
            <a:avLst/>
          </a:prstGeom>
          <a:noFill/>
        </p:spPr>
        <p:txBody>
          <a:bodyPr wrap="square" rtlCol="0">
            <a:spAutoFit/>
          </a:bodyPr>
          <a:lstStyle/>
          <a:p>
            <a:r>
              <a:rPr lang="en-US" sz="2400" dirty="0">
                <a:solidFill>
                  <a:srgbClr val="FF0000"/>
                </a:solidFill>
              </a:rPr>
              <a:t>Remember k-means has a random component!</a:t>
            </a:r>
          </a:p>
        </p:txBody>
      </p:sp>
    </p:spTree>
    <p:extLst>
      <p:ext uri="{BB962C8B-B14F-4D97-AF65-F5344CB8AC3E}">
        <p14:creationId xmlns:p14="http://schemas.microsoft.com/office/powerpoint/2010/main" val="2874733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2134"/>
          </a:xfrm>
        </p:spPr>
        <p:txBody>
          <a:bodyPr/>
          <a:lstStyle/>
          <a:p>
            <a:r>
              <a:rPr lang="en-US" dirty="0"/>
              <a:t>K-MEANS (Unsupervised) </a:t>
            </a:r>
            <a:r>
              <a:rPr lang="en-US" baseline="-25000" dirty="0"/>
              <a:t>[10]</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dirty="0"/>
              <a:t>SIB Course: Introduction to Machine </a:t>
            </a:r>
            <a:r>
              <a:rPr lang="en-US" dirty="0" err="1"/>
              <a:t>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49</a:t>
            </a:fld>
            <a:endParaRPr lang="en-US" dirty="0"/>
          </a:p>
        </p:txBody>
      </p:sp>
      <p:sp>
        <p:nvSpPr>
          <p:cNvPr id="9" name="Content Placeholder 2"/>
          <p:cNvSpPr>
            <a:spLocks noGrp="1"/>
          </p:cNvSpPr>
          <p:nvPr>
            <p:ph idx="1"/>
          </p:nvPr>
        </p:nvSpPr>
        <p:spPr>
          <a:xfrm>
            <a:off x="787399" y="1905000"/>
            <a:ext cx="10566401" cy="4565704"/>
          </a:xfrm>
        </p:spPr>
        <p:txBody>
          <a:bodyPr>
            <a:noAutofit/>
          </a:bodyPr>
          <a:lstStyle/>
          <a:p>
            <a:pPr algn="just"/>
            <a:r>
              <a:rPr lang="en-GB" sz="2000" dirty="0">
                <a:latin typeface="Arial"/>
                <a:cs typeface="Arial"/>
              </a:rPr>
              <a:t>The goal of k-means is to find groups in the data, with the number of groups represented by the variable </a:t>
            </a:r>
            <a:r>
              <a:rPr lang="en-GB" sz="2000" i="1" dirty="0">
                <a:latin typeface="Arial"/>
                <a:cs typeface="Arial"/>
              </a:rPr>
              <a:t>K</a:t>
            </a:r>
            <a:r>
              <a:rPr lang="en-GB" sz="2000" dirty="0">
                <a:latin typeface="Arial"/>
                <a:cs typeface="Arial"/>
              </a:rPr>
              <a:t>. </a:t>
            </a:r>
          </a:p>
          <a:p>
            <a:pPr algn="just"/>
            <a:r>
              <a:rPr lang="en-GB" sz="2000" dirty="0">
                <a:latin typeface="Arial"/>
                <a:cs typeface="Arial"/>
              </a:rPr>
              <a:t>The algorithm works iteratively to assign each data point to one of </a:t>
            </a:r>
            <a:r>
              <a:rPr lang="en-GB" sz="2000" i="1" dirty="0">
                <a:latin typeface="Arial"/>
                <a:cs typeface="Arial"/>
              </a:rPr>
              <a:t>K</a:t>
            </a:r>
            <a:r>
              <a:rPr lang="en-GB" sz="2000" dirty="0">
                <a:latin typeface="Arial"/>
                <a:cs typeface="Arial"/>
              </a:rPr>
              <a:t> groups based on the features that are provided. Data points are clustered based on feature similarity.</a:t>
            </a:r>
          </a:p>
          <a:p>
            <a:pPr algn="just"/>
            <a:r>
              <a:rPr lang="en-GB" sz="2000" b="1" dirty="0">
                <a:latin typeface="Arial"/>
                <a:cs typeface="Arial"/>
              </a:rPr>
              <a:t>Advantage</a:t>
            </a:r>
            <a:r>
              <a:rPr lang="en-GB" sz="2000" dirty="0">
                <a:latin typeface="Arial"/>
                <a:cs typeface="Arial"/>
              </a:rPr>
              <a:t>: Easy to implement and fast and efficient in terms of computational cost</a:t>
            </a:r>
          </a:p>
          <a:p>
            <a:r>
              <a:rPr lang="en-GB" sz="2000" b="1" dirty="0">
                <a:latin typeface="Arial"/>
                <a:cs typeface="Arial"/>
              </a:rPr>
              <a:t>Disadvantage</a:t>
            </a:r>
            <a:r>
              <a:rPr lang="en-GB" sz="2000" dirty="0">
                <a:latin typeface="Arial"/>
                <a:cs typeface="Arial"/>
              </a:rPr>
              <a:t> include: </a:t>
            </a:r>
          </a:p>
          <a:p>
            <a:pPr lvl="1"/>
            <a:r>
              <a:rPr lang="en-GB" sz="2000" dirty="0">
                <a:latin typeface="Arial"/>
                <a:cs typeface="Arial"/>
              </a:rPr>
              <a:t>Initial seeds have a strong impact on the final results </a:t>
            </a:r>
          </a:p>
          <a:p>
            <a:pPr lvl="1"/>
            <a:r>
              <a:rPr lang="en-GB" sz="2000" dirty="0">
                <a:latin typeface="Arial"/>
                <a:cs typeface="Arial"/>
              </a:rPr>
              <a:t>The order of the data has an impact on the final results </a:t>
            </a:r>
          </a:p>
          <a:p>
            <a:pPr lvl="1" algn="just"/>
            <a:r>
              <a:rPr lang="en-GB" sz="2000" dirty="0">
                <a:latin typeface="Arial"/>
                <a:cs typeface="Arial"/>
              </a:rPr>
              <a:t>K-Means needs to know in advance how many clusters there will be in your data, so this may require a lot of trials to “guess” the best K number of clusters to define.</a:t>
            </a:r>
          </a:p>
          <a:p>
            <a:pPr algn="just"/>
            <a:r>
              <a:rPr lang="en-GB" sz="2000" b="1" dirty="0">
                <a:latin typeface="Arial"/>
                <a:cs typeface="Arial"/>
              </a:rPr>
              <a:t>Example</a:t>
            </a:r>
            <a:r>
              <a:rPr lang="en-GB" sz="2000" dirty="0">
                <a:latin typeface="Arial"/>
                <a:cs typeface="Arial"/>
              </a:rPr>
              <a:t>: popular and simple partition computational models for clustering microarray data</a:t>
            </a:r>
          </a:p>
        </p:txBody>
      </p:sp>
    </p:spTree>
    <p:extLst>
      <p:ext uri="{BB962C8B-B14F-4D97-AF65-F5344CB8AC3E}">
        <p14:creationId xmlns:p14="http://schemas.microsoft.com/office/powerpoint/2010/main" val="44287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0EDD-89EC-4974-832A-B864FEA8442B}"/>
              </a:ext>
            </a:extLst>
          </p:cNvPr>
          <p:cNvSpPr>
            <a:spLocks noGrp="1"/>
          </p:cNvSpPr>
          <p:nvPr>
            <p:ph type="title"/>
          </p:nvPr>
        </p:nvSpPr>
        <p:spPr/>
        <p:txBody>
          <a:bodyPr/>
          <a:lstStyle/>
          <a:p>
            <a:r>
              <a:rPr lang="en-US" dirty="0"/>
              <a:t>Communication</a:t>
            </a:r>
            <a:endParaRPr lang="el-GR" dirty="0"/>
          </a:p>
        </p:txBody>
      </p:sp>
      <p:sp>
        <p:nvSpPr>
          <p:cNvPr id="3" name="Content Placeholder 2">
            <a:extLst>
              <a:ext uri="{FF2B5EF4-FFF2-40B4-BE49-F238E27FC236}">
                <a16:creationId xmlns:a16="http://schemas.microsoft.com/office/drawing/2014/main" id="{E7E9D70F-8311-4B4B-92E5-91B8B5B1B4B3}"/>
              </a:ext>
            </a:extLst>
          </p:cNvPr>
          <p:cNvSpPr>
            <a:spLocks noGrp="1"/>
          </p:cNvSpPr>
          <p:nvPr>
            <p:ph idx="1"/>
          </p:nvPr>
        </p:nvSpPr>
        <p:spPr/>
        <p:txBody>
          <a:bodyPr/>
          <a:lstStyle/>
          <a:p>
            <a:pPr marL="0" indent="0">
              <a:buNone/>
            </a:pPr>
            <a:r>
              <a:rPr lang="en-US" dirty="0"/>
              <a:t>We will be using </a:t>
            </a:r>
            <a:r>
              <a:rPr lang="en-US" dirty="0" err="1"/>
              <a:t>GDoc</a:t>
            </a:r>
            <a:r>
              <a:rPr lang="en-US" dirty="0"/>
              <a:t> to exchange information:</a:t>
            </a:r>
          </a:p>
          <a:p>
            <a:endParaRPr lang="en-US" dirty="0"/>
          </a:p>
          <a:p>
            <a:pPr algn="ctr"/>
            <a:r>
              <a:rPr lang="en-US" dirty="0">
                <a:hlinkClick r:id="rId2"/>
              </a:rPr>
              <a:t>https://tinyurl.com/sib-ml-course-2020</a:t>
            </a:r>
            <a:endParaRPr lang="en-US" dirty="0"/>
          </a:p>
          <a:p>
            <a:endParaRPr lang="en-US" dirty="0"/>
          </a:p>
          <a:p>
            <a:pPr marL="0" indent="0">
              <a:buNone/>
            </a:pPr>
            <a:r>
              <a:rPr lang="en-US" dirty="0"/>
              <a:t>Access the </a:t>
            </a:r>
            <a:r>
              <a:rPr lang="en-US" dirty="0" err="1"/>
              <a:t>Gdoc</a:t>
            </a:r>
            <a:r>
              <a:rPr lang="en-US" dirty="0"/>
              <a:t> and sign in! </a:t>
            </a:r>
            <a:r>
              <a:rPr lang="en-US" dirty="0">
                <a:sym typeface="Wingdings" panose="05000000000000000000" pitchFamily="2" charset="2"/>
              </a:rPr>
              <a:t></a:t>
            </a:r>
            <a:endParaRPr lang="en-US" dirty="0"/>
          </a:p>
        </p:txBody>
      </p:sp>
      <p:sp>
        <p:nvSpPr>
          <p:cNvPr id="4" name="Date Placeholder 3">
            <a:extLst>
              <a:ext uri="{FF2B5EF4-FFF2-40B4-BE49-F238E27FC236}">
                <a16:creationId xmlns:a16="http://schemas.microsoft.com/office/drawing/2014/main" id="{2D98BED9-1161-4896-9D4E-35AD70C4F2C2}"/>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E83DB269-B48A-492E-B4C2-49B32BCB987B}"/>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B24DF168-9257-42F0-A02A-4F2E34E3A66B}"/>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63084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56498"/>
          </a:xfrm>
        </p:spPr>
        <p:txBody>
          <a:bodyPr/>
          <a:lstStyle/>
          <a:p>
            <a:r>
              <a:rPr lang="en-US" dirty="0"/>
              <a:t>Hierarchical Clustering (unsupervised)</a:t>
            </a:r>
          </a:p>
        </p:txBody>
      </p:sp>
      <p:sp>
        <p:nvSpPr>
          <p:cNvPr id="3" name="Content Placeholder 2"/>
          <p:cNvSpPr>
            <a:spLocks noGrp="1"/>
          </p:cNvSpPr>
          <p:nvPr>
            <p:ph idx="1"/>
          </p:nvPr>
        </p:nvSpPr>
        <p:spPr>
          <a:xfrm>
            <a:off x="1024128" y="1619794"/>
            <a:ext cx="9720073" cy="4689566"/>
          </a:xfrm>
        </p:spPr>
        <p:txBody>
          <a:bodyPr/>
          <a:lstStyle/>
          <a:p>
            <a:r>
              <a:rPr lang="en-US" dirty="0"/>
              <a:t>It is yet another clustering algorithm that groups similar objects together into </a:t>
            </a:r>
            <a:r>
              <a:rPr lang="en-US" i="1" dirty="0"/>
              <a:t>clusters</a:t>
            </a:r>
            <a:r>
              <a:rPr lang="en-US" dirty="0"/>
              <a:t>.</a:t>
            </a:r>
          </a:p>
          <a:p>
            <a:r>
              <a:rPr lang="en-US" dirty="0"/>
              <a:t>Number of clusters is not known ahead of time</a:t>
            </a:r>
          </a:p>
          <a:p>
            <a:r>
              <a:rPr lang="en-US" dirty="0"/>
              <a:t>There are two kinds - Bottom-up (most common) &amp; Top-down</a:t>
            </a:r>
          </a:p>
          <a:p>
            <a:pPr lvl="1"/>
            <a:r>
              <a:rPr lang="en-US" dirty="0"/>
              <a:t>Algorithm:</a:t>
            </a:r>
          </a:p>
          <a:p>
            <a:pPr marL="310896" lvl="2" indent="0">
              <a:buNone/>
            </a:pPr>
            <a:r>
              <a:rPr lang="en-US" sz="1800" dirty="0"/>
              <a:t>It starts by treating each observation as a separate cluster. </a:t>
            </a:r>
          </a:p>
          <a:p>
            <a:pPr marL="310896" lvl="2" indent="0">
              <a:buNone/>
            </a:pPr>
            <a:r>
              <a:rPr lang="en-US" sz="1800" dirty="0"/>
              <a:t>Then, it repeatedly executes the following two steps: </a:t>
            </a:r>
          </a:p>
          <a:p>
            <a:pPr marL="653796" lvl="2" indent="-342900">
              <a:buAutoNum type="arabicParenBoth"/>
            </a:pPr>
            <a:r>
              <a:rPr lang="en-US" sz="1800" dirty="0"/>
              <a:t>identify the two clusters that are closest together, and </a:t>
            </a:r>
          </a:p>
          <a:p>
            <a:pPr marL="653796" lvl="2" indent="-342900">
              <a:buAutoNum type="arabicParenBoth"/>
            </a:pPr>
            <a:r>
              <a:rPr lang="en-US" sz="1800" dirty="0"/>
              <a:t>merge the two most similar clusters. </a:t>
            </a:r>
          </a:p>
          <a:p>
            <a:pPr marL="310896" lvl="2" indent="0">
              <a:buNone/>
            </a:pPr>
            <a:r>
              <a:rPr lang="en-US" sz="1800" dirty="0"/>
              <a:t>This iterative process continues until all the clusters are merged together. </a:t>
            </a:r>
          </a:p>
          <a:p>
            <a:pPr lvl="1"/>
            <a:r>
              <a:rPr lang="en-US" dirty="0"/>
              <a:t>The main output of Hierarchical Clustering is a </a:t>
            </a:r>
            <a:r>
              <a:rPr lang="en-US" dirty="0" err="1"/>
              <a:t>dendogram</a:t>
            </a:r>
            <a:r>
              <a:rPr lang="en-US" i="1" dirty="0"/>
              <a:t>, </a:t>
            </a:r>
            <a:r>
              <a:rPr lang="en-US" dirty="0"/>
              <a:t>which shows the hierarchical relationship between the clusters</a:t>
            </a:r>
          </a:p>
          <a:p>
            <a:pPr marL="128016" lvl="1" indent="0">
              <a:buNone/>
            </a:pPr>
            <a:r>
              <a:rPr lang="en-US" dirty="0"/>
              <a:t>Example: hierarchical Clustering is the most popular method for gene expression data analysis - genes with similar expression patterns are grouped together and are connected by a series of branches.</a:t>
            </a:r>
            <a:endParaRPr lang="en-US" sz="2200"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1170690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solidFill>
                  <a:srgbClr val="1F497D"/>
                </a:solidFill>
                <a:latin typeface="Arial"/>
                <a:cs typeface="Arial"/>
              </a:rPr>
              <a:t>Neural Networks (Can be supervised or unsupervised)</a:t>
            </a:r>
          </a:p>
        </p:txBody>
      </p:sp>
      <p:sp>
        <p:nvSpPr>
          <p:cNvPr id="3" name="Content Placeholder 2"/>
          <p:cNvSpPr>
            <a:spLocks noGrp="1"/>
          </p:cNvSpPr>
          <p:nvPr>
            <p:ph idx="1"/>
          </p:nvPr>
        </p:nvSpPr>
        <p:spPr/>
        <p:txBody>
          <a:bodyPr>
            <a:normAutofit fontScale="92500" lnSpcReduction="10000"/>
          </a:bodyPr>
          <a:lstStyle/>
          <a:p>
            <a:pPr algn="just"/>
            <a:r>
              <a:rPr lang="en-GB" dirty="0"/>
              <a:t>Neural Networks take in the weights of connections between neurons. When all weights are trained, the neural network can be utilized to predict the class or a quantity.</a:t>
            </a:r>
          </a:p>
          <a:p>
            <a:pPr algn="just"/>
            <a:r>
              <a:rPr lang="en-GB" dirty="0"/>
              <a:t>With Neural networks, extremely complex models can be trained and they can be utilized as a kind of black box. </a:t>
            </a:r>
          </a:p>
          <a:p>
            <a:pPr algn="just"/>
            <a:r>
              <a:rPr lang="en-GB" dirty="0"/>
              <a:t>Disadvantages: </a:t>
            </a:r>
          </a:p>
          <a:p>
            <a:pPr lvl="1" algn="just"/>
            <a:r>
              <a:rPr lang="en-GB" dirty="0"/>
              <a:t>parameterization is extremely difficult in neural networks. </a:t>
            </a:r>
          </a:p>
          <a:p>
            <a:pPr lvl="1" algn="just"/>
            <a:r>
              <a:rPr lang="en-GB" dirty="0"/>
              <a:t>They are also very resource and memory intensive.</a:t>
            </a:r>
          </a:p>
          <a:p>
            <a:pPr algn="just"/>
            <a:r>
              <a:rPr lang="en-GB" dirty="0"/>
              <a:t>NN can be joined with the “deep approach” to build models that can pick previously unpredictable cases. </a:t>
            </a:r>
          </a:p>
          <a:p>
            <a:pPr algn="just"/>
            <a:r>
              <a:rPr lang="en-GB" dirty="0"/>
              <a:t>They may be applied for classification, predictive modelling and biomarker identification within data sets of high complexity such as transcript or gene expression data generated from DNA microarray analysis, or peptide/protein level data generated by mass spectrometry.</a:t>
            </a:r>
          </a:p>
          <a:p>
            <a:pPr algn="just"/>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51</a:t>
            </a:fld>
            <a:endParaRPr lang="en-GB"/>
          </a:p>
        </p:txBody>
      </p:sp>
      <p:sp>
        <p:nvSpPr>
          <p:cNvPr id="5" name="Date Placeholder 4">
            <a:extLst>
              <a:ext uri="{FF2B5EF4-FFF2-40B4-BE49-F238E27FC236}">
                <a16:creationId xmlns:a16="http://schemas.microsoft.com/office/drawing/2014/main" id="{A51660B2-BCB5-4283-8D28-B64F70CFB86B}"/>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FB11F665-2CFC-4EA7-A510-521059A7E89B}"/>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471765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52</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Supervised Learning</a:t>
            </a:r>
            <a:endParaRPr lang="en-150" dirty="0"/>
          </a:p>
        </p:txBody>
      </p:sp>
    </p:spTree>
    <p:extLst>
      <p:ext uri="{BB962C8B-B14F-4D97-AF65-F5344CB8AC3E}">
        <p14:creationId xmlns:p14="http://schemas.microsoft.com/office/powerpoint/2010/main" val="2238005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49670"/>
          </a:xfrm>
        </p:spPr>
        <p:txBody>
          <a:bodyPr/>
          <a:lstStyle/>
          <a:p>
            <a:r>
              <a:rPr lang="en-US" dirty="0"/>
              <a:t>What is Supervised machine learning?</a:t>
            </a:r>
          </a:p>
        </p:txBody>
      </p:sp>
      <p:sp>
        <p:nvSpPr>
          <p:cNvPr id="3" name="Content Placeholder 2"/>
          <p:cNvSpPr>
            <a:spLocks noGrp="1"/>
          </p:cNvSpPr>
          <p:nvPr>
            <p:ph idx="1"/>
          </p:nvPr>
        </p:nvSpPr>
        <p:spPr>
          <a:xfrm>
            <a:off x="1024128" y="1534886"/>
            <a:ext cx="10188158" cy="4774474"/>
          </a:xfrm>
        </p:spPr>
        <p:txBody>
          <a:bodyPr>
            <a:normAutofit fontScale="92500"/>
          </a:bodyPr>
          <a:lstStyle/>
          <a:p>
            <a:pPr algn="just" fontAlgn="base"/>
            <a:r>
              <a:rPr lang="en-US" sz="2400" b="1" i="1" dirty="0"/>
              <a:t>Supervised learning </a:t>
            </a:r>
            <a:r>
              <a:rPr lang="en-US" sz="2400" dirty="0"/>
              <a:t>is done using a </a:t>
            </a:r>
            <a:r>
              <a:rPr lang="en-US" sz="2400" b="1" i="1" dirty="0"/>
              <a:t>ground truth, i.e.</a:t>
            </a:r>
            <a:r>
              <a:rPr lang="en-US" sz="2400" i="1" dirty="0"/>
              <a:t> </a:t>
            </a:r>
            <a:r>
              <a:rPr lang="en-US" sz="2400" dirty="0"/>
              <a:t>we have prior knowledge of what the output values for our samples should be.</a:t>
            </a:r>
            <a:endParaRPr lang="en-US" sz="2400" b="1" i="1" dirty="0"/>
          </a:p>
          <a:p>
            <a:pPr lvl="1" algn="just" fontAlgn="base"/>
            <a:r>
              <a:rPr lang="en-US" sz="2400" dirty="0"/>
              <a:t>It</a:t>
            </a:r>
            <a:r>
              <a:rPr lang="en-US" sz="2400" b="1" i="1" dirty="0"/>
              <a:t> </a:t>
            </a:r>
            <a:r>
              <a:rPr lang="en-US" sz="2400" dirty="0"/>
              <a:t>occurs when we have input variables – say x, and an output variable (outcome/target), say Y, and we use an algorithm to learn the mapping function from the input to the output.</a:t>
            </a:r>
          </a:p>
          <a:p>
            <a:pPr marL="457200" lvl="3" indent="0" fontAlgn="base">
              <a:buNone/>
            </a:pPr>
            <a:r>
              <a:rPr lang="en-US" sz="2400" b="1" dirty="0"/>
              <a:t>Y = h(X)</a:t>
            </a:r>
          </a:p>
          <a:p>
            <a:pPr fontAlgn="base"/>
            <a:r>
              <a:rPr lang="en-US" sz="2400" dirty="0"/>
              <a:t>The goal is to approximate the mapping function so well that when you have new input data (x) that you can predict the output variables (Y) for that data.</a:t>
            </a:r>
          </a:p>
          <a:p>
            <a:pPr fontAlgn="base"/>
            <a:r>
              <a:rPr lang="en-US" sz="2400" dirty="0"/>
              <a:t>It is called supervised learning because the process of an algorithm learning from the training dataset can be thought of as a teacher supervising the learning process.</a:t>
            </a:r>
          </a:p>
          <a:p>
            <a:pPr lvl="1" algn="just" fontAlgn="base"/>
            <a:r>
              <a:rPr lang="en-US" sz="2400" dirty="0"/>
              <a:t>We know the correct answers, the algorithm iteratively makes predictions on the training data and is corrected by the teacher. </a:t>
            </a:r>
          </a:p>
          <a:p>
            <a:pPr lvl="1" algn="just" fontAlgn="base"/>
            <a:r>
              <a:rPr lang="en-US" sz="2400" dirty="0"/>
              <a:t>Learning stops when the algorithm achieves an acceptable level of performance.</a:t>
            </a:r>
          </a:p>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545773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49670"/>
          </a:xfrm>
        </p:spPr>
        <p:txBody>
          <a:bodyPr/>
          <a:lstStyle/>
          <a:p>
            <a:r>
              <a:rPr lang="en-US" dirty="0"/>
              <a:t>Supervised machine learning -workflow</a:t>
            </a:r>
          </a:p>
        </p:txBody>
      </p:sp>
      <p:sp>
        <p:nvSpPr>
          <p:cNvPr id="3" name="Content Placeholder 2"/>
          <p:cNvSpPr>
            <a:spLocks noGrp="1"/>
          </p:cNvSpPr>
          <p:nvPr>
            <p:ph idx="1"/>
          </p:nvPr>
        </p:nvSpPr>
        <p:spPr>
          <a:xfrm>
            <a:off x="1024128" y="1534886"/>
            <a:ext cx="10188158" cy="4774474"/>
          </a:xfrm>
        </p:spPr>
        <p:txBody>
          <a:bodyPr/>
          <a:lstStyle/>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Content Placeholder 15" descr="supervised ML.jpg"/>
          <p:cNvPicPr>
            <a:picLocks noChangeAspect="1"/>
          </p:cNvPicPr>
          <p:nvPr/>
        </p:nvPicPr>
        <p:blipFill>
          <a:blip r:embed="rId2">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2346552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14984"/>
          </a:xfrm>
        </p:spPr>
        <p:txBody>
          <a:bodyPr/>
          <a:lstStyle/>
          <a:p>
            <a:r>
              <a:rPr lang="en-US" dirty="0"/>
              <a:t>Supervised learning</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55</a:t>
            </a:fld>
            <a:endParaRPr lang="en-US" dirty="0"/>
          </a:p>
        </p:txBody>
      </p:sp>
      <p:sp>
        <p:nvSpPr>
          <p:cNvPr id="7" name="Content Placeholder 2"/>
          <p:cNvSpPr txBox="1">
            <a:spLocks noGrp="1"/>
          </p:cNvSpPr>
          <p:nvPr>
            <p:ph idx="1"/>
          </p:nvPr>
        </p:nvSpPr>
        <p:spPr>
          <a:xfrm>
            <a:off x="1023937" y="1600200"/>
            <a:ext cx="10123033" cy="4708525"/>
          </a:xfrm>
        </p:spPr>
        <p:txBody>
          <a:bodyPr>
            <a:normAutofit/>
          </a:bodyPr>
          <a:lstStyle/>
          <a:p>
            <a:pPr lvl="0" algn="just"/>
            <a:r>
              <a:rPr lang="en-US" dirty="0">
                <a:latin typeface="Times New Roman" pitchFamily="18"/>
              </a:rPr>
              <a:t>Let’s assume our simple predictor has this form:</a:t>
            </a:r>
          </a:p>
          <a:p>
            <a:pPr lvl="3">
              <a:buNone/>
            </a:pPr>
            <a:r>
              <a:rPr lang="en-US" b="1" i="1" dirty="0">
                <a:latin typeface="Times New Roman" pitchFamily="18"/>
              </a:rPr>
              <a:t>h(x) =</a:t>
            </a:r>
            <a:r>
              <a:rPr lang="en-US" b="1" i="1" dirty="0">
                <a:latin typeface="Ubuntu"/>
              </a:rPr>
              <a:t>θ</a:t>
            </a:r>
            <a:r>
              <a:rPr lang="en-US" b="1" i="1" baseline="-33000" dirty="0">
                <a:latin typeface="Times New Roman" pitchFamily="18"/>
              </a:rPr>
              <a:t>0</a:t>
            </a:r>
            <a:r>
              <a:rPr lang="en-US" b="1" i="1" dirty="0">
                <a:latin typeface="Times New Roman" pitchFamily="18"/>
              </a:rPr>
              <a:t> + </a:t>
            </a:r>
            <a:r>
              <a:rPr lang="en-US" b="1" i="1" dirty="0">
                <a:latin typeface="Ubuntu"/>
              </a:rPr>
              <a:t>θ</a:t>
            </a:r>
            <a:r>
              <a:rPr lang="en-US" b="1" i="1" baseline="-33000" dirty="0">
                <a:latin typeface="Times New Roman" pitchFamily="18"/>
              </a:rPr>
              <a:t>1</a:t>
            </a:r>
            <a:r>
              <a:rPr lang="en-US" b="1" i="1" dirty="0">
                <a:latin typeface="Times New Roman" pitchFamily="18"/>
              </a:rPr>
              <a:t>x</a:t>
            </a:r>
          </a:p>
          <a:p>
            <a:pPr lvl="1"/>
            <a:r>
              <a:rPr lang="en-US" dirty="0">
                <a:latin typeface="Times New Roman" pitchFamily="18"/>
              </a:rPr>
              <a:t>where </a:t>
            </a:r>
            <a:r>
              <a:rPr lang="en-US" dirty="0">
                <a:latin typeface="Ubuntu"/>
              </a:rPr>
              <a:t>θ</a:t>
            </a:r>
            <a:r>
              <a:rPr lang="en-US" baseline="-33000" dirty="0">
                <a:latin typeface="Times New Roman" pitchFamily="18"/>
              </a:rPr>
              <a:t>0</a:t>
            </a:r>
            <a:r>
              <a:rPr lang="en-US" dirty="0">
                <a:latin typeface="Times New Roman" pitchFamily="18"/>
              </a:rPr>
              <a:t> and </a:t>
            </a:r>
            <a:r>
              <a:rPr lang="en-US" dirty="0">
                <a:latin typeface="Ubuntu"/>
              </a:rPr>
              <a:t>θ</a:t>
            </a:r>
            <a:r>
              <a:rPr lang="en-US" baseline="-33000" dirty="0">
                <a:latin typeface="Times New Roman" pitchFamily="18"/>
              </a:rPr>
              <a:t>1</a:t>
            </a:r>
            <a:r>
              <a:rPr lang="en-US" dirty="0">
                <a:latin typeface="Times New Roman" pitchFamily="18"/>
              </a:rPr>
              <a:t> are constants.</a:t>
            </a:r>
          </a:p>
          <a:p>
            <a:pPr lvl="1"/>
            <a:r>
              <a:rPr lang="en-US" dirty="0">
                <a:latin typeface="Times New Roman" pitchFamily="18"/>
              </a:rPr>
              <a:t>Our goal is to find the perfect values of </a:t>
            </a:r>
            <a:r>
              <a:rPr lang="en-US" dirty="0">
                <a:latin typeface="Ubuntu"/>
              </a:rPr>
              <a:t>θ</a:t>
            </a:r>
            <a:r>
              <a:rPr lang="en-US" baseline="-33000" dirty="0">
                <a:latin typeface="Times New Roman" pitchFamily="18"/>
              </a:rPr>
              <a:t>0</a:t>
            </a:r>
            <a:r>
              <a:rPr lang="en-US" dirty="0">
                <a:latin typeface="Times New Roman" pitchFamily="18"/>
              </a:rPr>
              <a:t> and </a:t>
            </a:r>
            <a:r>
              <a:rPr lang="en-US" dirty="0">
                <a:latin typeface="Ubuntu"/>
              </a:rPr>
              <a:t>θ</a:t>
            </a:r>
            <a:r>
              <a:rPr lang="en-US" baseline="-33000" dirty="0">
                <a:latin typeface="Times New Roman" pitchFamily="18"/>
              </a:rPr>
              <a:t>1</a:t>
            </a:r>
            <a:r>
              <a:rPr lang="en-US" dirty="0">
                <a:latin typeface="Times New Roman" pitchFamily="18"/>
              </a:rPr>
              <a:t> to make our predictor work as well as possible.</a:t>
            </a:r>
          </a:p>
          <a:p>
            <a:pPr lvl="0" algn="just"/>
            <a:r>
              <a:rPr lang="en-US" dirty="0">
                <a:latin typeface="Times New Roman" pitchFamily="18"/>
              </a:rPr>
              <a:t>Optimizing the predictor h(x) is done using training examples.</a:t>
            </a:r>
          </a:p>
          <a:p>
            <a:pPr lvl="1"/>
            <a:r>
              <a:rPr lang="en-US" dirty="0">
                <a:latin typeface="Times New Roman" pitchFamily="18"/>
              </a:rPr>
              <a:t>For each training example, we have an input value </a:t>
            </a:r>
            <a:r>
              <a:rPr lang="en-US" b="1" dirty="0" err="1">
                <a:latin typeface="Times New Roman" pitchFamily="18"/>
              </a:rPr>
              <a:t>x_train</a:t>
            </a:r>
            <a:r>
              <a:rPr lang="en-US" dirty="0">
                <a:latin typeface="Times New Roman" pitchFamily="18"/>
              </a:rPr>
              <a:t>, for which a corresponding output, </a:t>
            </a:r>
            <a:r>
              <a:rPr lang="en-US" b="1" dirty="0">
                <a:latin typeface="Times New Roman" pitchFamily="18"/>
              </a:rPr>
              <a:t>y</a:t>
            </a:r>
            <a:r>
              <a:rPr lang="en-US" dirty="0">
                <a:latin typeface="Times New Roman" pitchFamily="18"/>
              </a:rPr>
              <a:t>, is known in advance.</a:t>
            </a:r>
          </a:p>
          <a:p>
            <a:pPr lvl="1"/>
            <a:r>
              <a:rPr lang="en-US" dirty="0">
                <a:latin typeface="Times New Roman" pitchFamily="18"/>
              </a:rPr>
              <a:t>For each example, we find the difference between the known, correct value y, and our predicted value h(</a:t>
            </a:r>
            <a:r>
              <a:rPr lang="en-US" dirty="0" err="1">
                <a:latin typeface="Times New Roman" pitchFamily="18"/>
              </a:rPr>
              <a:t>x_train</a:t>
            </a:r>
            <a:r>
              <a:rPr lang="en-US" dirty="0">
                <a:latin typeface="Times New Roman" pitchFamily="18"/>
              </a:rPr>
              <a:t>).</a:t>
            </a:r>
          </a:p>
          <a:p>
            <a:pPr lvl="1"/>
            <a:r>
              <a:rPr lang="en-US" dirty="0">
                <a:latin typeface="Times New Roman" pitchFamily="18"/>
              </a:rPr>
              <a:t>With enough training examples, these differences give us a useful way to measure the “wrongness” of h(x).</a:t>
            </a:r>
          </a:p>
          <a:p>
            <a:pPr lvl="1"/>
            <a:r>
              <a:rPr lang="en-US" dirty="0">
                <a:latin typeface="Times New Roman" pitchFamily="18"/>
              </a:rPr>
              <a:t>We can then tweak h(x) by tweaking the values of </a:t>
            </a:r>
            <a:r>
              <a:rPr lang="en-US" dirty="0">
                <a:latin typeface="Ubuntu"/>
              </a:rPr>
              <a:t>θ</a:t>
            </a:r>
            <a:r>
              <a:rPr lang="en-US" baseline="-33000" dirty="0">
                <a:latin typeface="Times New Roman" pitchFamily="18"/>
              </a:rPr>
              <a:t>0</a:t>
            </a:r>
            <a:r>
              <a:rPr lang="en-US" dirty="0">
                <a:latin typeface="Times New Roman" pitchFamily="18"/>
              </a:rPr>
              <a:t> and </a:t>
            </a:r>
            <a:r>
              <a:rPr lang="en-US" dirty="0">
                <a:latin typeface="Ubuntu"/>
              </a:rPr>
              <a:t>θ</a:t>
            </a:r>
            <a:r>
              <a:rPr lang="en-US" baseline="-33000" dirty="0">
                <a:latin typeface="Times New Roman" pitchFamily="18"/>
              </a:rPr>
              <a:t>1</a:t>
            </a:r>
            <a:r>
              <a:rPr lang="en-US" dirty="0">
                <a:latin typeface="Times New Roman" pitchFamily="18"/>
              </a:rPr>
              <a:t> to make it “less wrong”.</a:t>
            </a:r>
          </a:p>
          <a:p>
            <a:pPr lvl="1"/>
            <a:r>
              <a:rPr lang="en-US" dirty="0">
                <a:latin typeface="Times New Roman" pitchFamily="18"/>
              </a:rPr>
              <a:t>This process is repeated over and over until the system has converged on the best values for </a:t>
            </a:r>
            <a:r>
              <a:rPr lang="en-US" dirty="0">
                <a:latin typeface="Ubuntu"/>
              </a:rPr>
              <a:t>θ</a:t>
            </a:r>
            <a:r>
              <a:rPr lang="en-US" baseline="-33000" dirty="0">
                <a:latin typeface="Times New Roman" pitchFamily="18"/>
              </a:rPr>
              <a:t>0</a:t>
            </a:r>
            <a:r>
              <a:rPr lang="en-US" dirty="0">
                <a:latin typeface="Times New Roman" pitchFamily="18"/>
              </a:rPr>
              <a:t> and </a:t>
            </a:r>
            <a:r>
              <a:rPr lang="en-US" dirty="0">
                <a:latin typeface="Ubuntu"/>
              </a:rPr>
              <a:t>θ</a:t>
            </a:r>
            <a:r>
              <a:rPr lang="en-US" baseline="-33000" dirty="0">
                <a:latin typeface="Times New Roman" pitchFamily="18"/>
              </a:rPr>
              <a:t>1</a:t>
            </a:r>
            <a:endParaRPr lang="en-US" dirty="0">
              <a:latin typeface="Times New Roman" pitchFamily="18"/>
            </a:endParaRPr>
          </a:p>
          <a:p>
            <a:pPr lvl="1"/>
            <a:r>
              <a:rPr lang="en-US" dirty="0">
                <a:latin typeface="Times New Roman" pitchFamily="18"/>
              </a:rPr>
              <a:t>In this way, the predictor becomes trained, and is ready to do some real-world predicting.</a:t>
            </a:r>
          </a:p>
        </p:txBody>
      </p:sp>
    </p:spTree>
    <p:extLst>
      <p:ext uri="{BB962C8B-B14F-4D97-AF65-F5344CB8AC3E}">
        <p14:creationId xmlns:p14="http://schemas.microsoft.com/office/powerpoint/2010/main" val="2418496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algorithms</a:t>
            </a:r>
          </a:p>
        </p:txBody>
      </p:sp>
      <p:sp>
        <p:nvSpPr>
          <p:cNvPr id="3" name="Content Placeholder 2"/>
          <p:cNvSpPr>
            <a:spLocks noGrp="1"/>
          </p:cNvSpPr>
          <p:nvPr>
            <p:ph idx="1"/>
          </p:nvPr>
        </p:nvSpPr>
        <p:spPr/>
        <p:txBody>
          <a:bodyPr/>
          <a:lstStyle/>
          <a:p>
            <a:pPr algn="just"/>
            <a:r>
              <a:rPr lang="en-US" sz="2000" dirty="0">
                <a:latin typeface="Arial"/>
                <a:cs typeface="Arial"/>
              </a:rPr>
              <a:t>Apply what has been learned in the past to new data using labeled examples to predict future events. </a:t>
            </a:r>
          </a:p>
          <a:p>
            <a:pPr algn="just"/>
            <a:r>
              <a:rPr lang="en-US" sz="2000" dirty="0">
                <a:latin typeface="Arial"/>
                <a:cs typeface="Arial"/>
              </a:rPr>
              <a:t>Starting from the analysis of a known training dataset, the learning algorithm produces a prediction model that can provide targets for any new input (after sufficient training). </a:t>
            </a:r>
          </a:p>
          <a:p>
            <a:pPr algn="just"/>
            <a:r>
              <a:rPr lang="en-US" sz="2000" dirty="0">
                <a:latin typeface="Arial"/>
                <a:cs typeface="Arial"/>
              </a:rPr>
              <a:t>The learning algorithm can also compares its output with the correct, intended output and finds errors in order to modify and improve the prediction model accordingly.</a:t>
            </a:r>
          </a:p>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287443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69D2-B75F-4E38-AC1B-71CE1D84104F}"/>
              </a:ext>
            </a:extLst>
          </p:cNvPr>
          <p:cNvSpPr>
            <a:spLocks noGrp="1"/>
          </p:cNvSpPr>
          <p:nvPr>
            <p:ph type="title"/>
          </p:nvPr>
        </p:nvSpPr>
        <p:spPr/>
        <p:txBody>
          <a:bodyPr/>
          <a:lstStyle/>
          <a:p>
            <a:r>
              <a:rPr lang="en-US" dirty="0"/>
              <a:t>Supervised learning Example</a:t>
            </a:r>
            <a:endParaRPr lang="el-GR" dirty="0"/>
          </a:p>
        </p:txBody>
      </p:sp>
      <p:sp>
        <p:nvSpPr>
          <p:cNvPr id="4" name="Date Placeholder 3">
            <a:extLst>
              <a:ext uri="{FF2B5EF4-FFF2-40B4-BE49-F238E27FC236}">
                <a16:creationId xmlns:a16="http://schemas.microsoft.com/office/drawing/2014/main" id="{8284CF05-7E0C-4024-AFB8-C9ADFDB9E744}"/>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53960DE5-8276-4AC4-9FA6-99A8310E5FF3}"/>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07B04300-CF7D-4A6A-85FF-2F4B82C69820}"/>
              </a:ext>
            </a:extLst>
          </p:cNvPr>
          <p:cNvSpPr>
            <a:spLocks noGrp="1"/>
          </p:cNvSpPr>
          <p:nvPr>
            <p:ph type="sldNum" sz="quarter" idx="12"/>
          </p:nvPr>
        </p:nvSpPr>
        <p:spPr/>
        <p:txBody>
          <a:bodyPr/>
          <a:lstStyle/>
          <a:p>
            <a:fld id="{4FAB73BC-B049-4115-A692-8D63A059BFB8}" type="slidenum">
              <a:rPr lang="en-US" smtClean="0"/>
              <a:t>57</a:t>
            </a:fld>
            <a:endParaRPr lang="en-US" dirty="0"/>
          </a:p>
        </p:txBody>
      </p:sp>
      <p:sp>
        <p:nvSpPr>
          <p:cNvPr id="7" name="Content Placeholder 2">
            <a:extLst>
              <a:ext uri="{FF2B5EF4-FFF2-40B4-BE49-F238E27FC236}">
                <a16:creationId xmlns:a16="http://schemas.microsoft.com/office/drawing/2014/main" id="{CCA61C02-606D-4E3A-8D72-39E311D1B09A}"/>
              </a:ext>
            </a:extLst>
          </p:cNvPr>
          <p:cNvSpPr txBox="1">
            <a:spLocks/>
          </p:cNvSpPr>
          <p:nvPr/>
        </p:nvSpPr>
        <p:spPr>
          <a:xfrm>
            <a:off x="385514" y="1965737"/>
            <a:ext cx="6585857" cy="440740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Tw Cen MT" panose="020B0602020104020603" pitchFamily="34" charset="0"/>
              <a:buNone/>
            </a:pPr>
            <a:r>
              <a:rPr lang="en-US" sz="2000" dirty="0">
                <a:latin typeface="Times New Roman" pitchFamily="18"/>
              </a:rPr>
              <a:t>Consider the following training data, wherein company employees have rated their satisfaction on a scale of 1 to 100:</a:t>
            </a:r>
          </a:p>
          <a:p>
            <a:pPr algn="just"/>
            <a:r>
              <a:rPr lang="en-US" sz="2000" dirty="0">
                <a:latin typeface="Times New Roman" pitchFamily="18"/>
              </a:rPr>
              <a:t>First, notice that the data is a little noisy.</a:t>
            </a:r>
          </a:p>
          <a:p>
            <a:pPr lvl="1" algn="just"/>
            <a:r>
              <a:rPr lang="en-US" dirty="0">
                <a:latin typeface="Times New Roman" pitchFamily="18"/>
              </a:rPr>
              <a:t>That is, while we can see that there is a pattern to it (i.e. employee satisfaction tends to go up as salary goes up), it does not all fit neatly on a straight line.</a:t>
            </a:r>
          </a:p>
          <a:p>
            <a:pPr lvl="1" algn="just"/>
            <a:r>
              <a:rPr lang="en-US" dirty="0">
                <a:latin typeface="Times New Roman" pitchFamily="18"/>
              </a:rPr>
              <a:t>This will always be the case with real-world data (and we absolutely want to train our machine using real-world data!).</a:t>
            </a:r>
          </a:p>
          <a:p>
            <a:pPr lvl="1" algn="just"/>
            <a:r>
              <a:rPr lang="en-US" dirty="0">
                <a:latin typeface="Times New Roman" pitchFamily="18"/>
              </a:rPr>
              <a:t>So then how can we train a machine to perfectly predict an employee’s level of satisfaction?</a:t>
            </a:r>
          </a:p>
          <a:p>
            <a:pPr lvl="2" algn="just"/>
            <a:r>
              <a:rPr lang="en-US" sz="1800" dirty="0">
                <a:latin typeface="Times New Roman" pitchFamily="18"/>
              </a:rPr>
              <a:t>The answer, of course, is that </a:t>
            </a:r>
            <a:r>
              <a:rPr lang="en-US" sz="1800" b="1" u="sng" dirty="0">
                <a:latin typeface="Times New Roman" pitchFamily="18"/>
              </a:rPr>
              <a:t>we can’t</a:t>
            </a:r>
            <a:r>
              <a:rPr lang="en-US" sz="1800" dirty="0">
                <a:latin typeface="Times New Roman" pitchFamily="18"/>
              </a:rPr>
              <a:t>.</a:t>
            </a:r>
          </a:p>
          <a:p>
            <a:pPr lvl="1" algn="just"/>
            <a:r>
              <a:rPr lang="en-US" dirty="0">
                <a:latin typeface="Times New Roman" pitchFamily="18"/>
              </a:rPr>
              <a:t>The goal of ML is never to make “perfect” guesses, because ML deals in domains where there is no such thing. </a:t>
            </a:r>
          </a:p>
          <a:p>
            <a:pPr lvl="2" algn="just"/>
            <a:r>
              <a:rPr lang="en-US" sz="1800" b="1" dirty="0">
                <a:latin typeface="Times New Roman" pitchFamily="18"/>
              </a:rPr>
              <a:t>The goal is to make guesses that are good enough to be useful.</a:t>
            </a:r>
          </a:p>
          <a:p>
            <a:pPr algn="just"/>
            <a:endParaRPr lang="en-US" sz="2000" dirty="0">
              <a:latin typeface="Times New Roman" pitchFamily="18"/>
            </a:endParaRPr>
          </a:p>
        </p:txBody>
      </p:sp>
      <p:pic>
        <p:nvPicPr>
          <p:cNvPr id="8" name="Picture 7">
            <a:extLst>
              <a:ext uri="{FF2B5EF4-FFF2-40B4-BE49-F238E27FC236}">
                <a16:creationId xmlns:a16="http://schemas.microsoft.com/office/drawing/2014/main" id="{719D0802-2D56-4C30-BC7E-C39C490B455E}"/>
              </a:ext>
            </a:extLst>
          </p:cNvPr>
          <p:cNvPicPr>
            <a:picLocks noChangeAspect="1"/>
          </p:cNvPicPr>
          <p:nvPr/>
        </p:nvPicPr>
        <p:blipFill>
          <a:blip r:embed="rId2">
            <a:lum/>
            <a:alphaModFix/>
          </a:blip>
          <a:srcRect l="5554" t="7414" r="4174" b="3282"/>
          <a:stretch>
            <a:fillRect/>
          </a:stretch>
        </p:blipFill>
        <p:spPr>
          <a:xfrm>
            <a:off x="7339361" y="2282752"/>
            <a:ext cx="4621680" cy="3128400"/>
          </a:xfrm>
          <a:prstGeom prst="rect">
            <a:avLst/>
          </a:prstGeom>
          <a:noFill/>
          <a:ln>
            <a:noFill/>
          </a:ln>
        </p:spPr>
      </p:pic>
    </p:spTree>
    <p:extLst>
      <p:ext uri="{BB962C8B-B14F-4D97-AF65-F5344CB8AC3E}">
        <p14:creationId xmlns:p14="http://schemas.microsoft.com/office/powerpoint/2010/main" val="4275011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8822-3ADC-4C3A-874E-7A116C0757D2}"/>
              </a:ext>
            </a:extLst>
          </p:cNvPr>
          <p:cNvSpPr>
            <a:spLocks noGrp="1"/>
          </p:cNvSpPr>
          <p:nvPr>
            <p:ph type="title"/>
          </p:nvPr>
        </p:nvSpPr>
        <p:spPr/>
        <p:txBody>
          <a:bodyPr/>
          <a:lstStyle/>
          <a:p>
            <a:r>
              <a:rPr lang="en-US" dirty="0"/>
              <a:t>Supervised Machine Learning – two types</a:t>
            </a:r>
            <a:endParaRPr lang="el-GR" dirty="0"/>
          </a:p>
        </p:txBody>
      </p:sp>
      <p:sp>
        <p:nvSpPr>
          <p:cNvPr id="3" name="Content Placeholder 2">
            <a:extLst>
              <a:ext uri="{FF2B5EF4-FFF2-40B4-BE49-F238E27FC236}">
                <a16:creationId xmlns:a16="http://schemas.microsoft.com/office/drawing/2014/main" id="{E5EA90E4-13D7-40E9-AC53-1AD7028287D9}"/>
              </a:ext>
            </a:extLst>
          </p:cNvPr>
          <p:cNvSpPr>
            <a:spLocks noGrp="1"/>
          </p:cNvSpPr>
          <p:nvPr>
            <p:ph idx="1"/>
          </p:nvPr>
        </p:nvSpPr>
        <p:spPr/>
        <p:txBody>
          <a:bodyPr>
            <a:normAutofit lnSpcReduction="10000"/>
          </a:bodyPr>
          <a:lstStyle/>
          <a:p>
            <a:pPr lvl="0" algn="just"/>
            <a:r>
              <a:rPr lang="en-US" sz="2800" dirty="0">
                <a:latin typeface="Times New Roman" pitchFamily="18"/>
              </a:rPr>
              <a:t>Under supervised ML, two major subcategories are:</a:t>
            </a:r>
          </a:p>
          <a:p>
            <a:pPr lvl="1" algn="just"/>
            <a:r>
              <a:rPr lang="en-US" sz="2800" b="1" dirty="0">
                <a:latin typeface="Times New Roman" pitchFamily="18"/>
              </a:rPr>
              <a:t>Regression machine learning systems</a:t>
            </a:r>
            <a:r>
              <a:rPr lang="en-US" sz="2800" dirty="0">
                <a:latin typeface="Times New Roman" pitchFamily="18"/>
              </a:rPr>
              <a:t>: Systems where the value being predicted falls somewhere on a continuous spectrum.</a:t>
            </a:r>
          </a:p>
          <a:p>
            <a:pPr lvl="2" algn="just"/>
            <a:r>
              <a:rPr lang="en-US" sz="2800" dirty="0">
                <a:latin typeface="Times New Roman" pitchFamily="18"/>
              </a:rPr>
              <a:t>These systems help us with questions of “How much?” or “How many?”.</a:t>
            </a:r>
          </a:p>
          <a:p>
            <a:pPr lvl="1" algn="just"/>
            <a:r>
              <a:rPr lang="en-US" sz="2800" b="1" dirty="0">
                <a:latin typeface="Times New Roman" pitchFamily="18"/>
              </a:rPr>
              <a:t>Classification machine learning systems</a:t>
            </a:r>
            <a:r>
              <a:rPr lang="en-US" sz="2800" dirty="0">
                <a:latin typeface="Times New Roman" pitchFamily="18"/>
              </a:rPr>
              <a:t>: Systems where we seek a yes-or-no prediction, such as “Is this tumor cancerous?”, “Does this cookie meet our quality standards?”, and so on.</a:t>
            </a:r>
          </a:p>
          <a:p>
            <a:pPr lvl="1" algn="just"/>
            <a:r>
              <a:rPr lang="en-US" sz="2800" dirty="0">
                <a:latin typeface="Times New Roman" pitchFamily="18"/>
              </a:rPr>
              <a:t>The underlying Machine Learning theory is more or less the same for both.</a:t>
            </a:r>
          </a:p>
        </p:txBody>
      </p:sp>
      <p:sp>
        <p:nvSpPr>
          <p:cNvPr id="4" name="Date Placeholder 3">
            <a:extLst>
              <a:ext uri="{FF2B5EF4-FFF2-40B4-BE49-F238E27FC236}">
                <a16:creationId xmlns:a16="http://schemas.microsoft.com/office/drawing/2014/main" id="{072717B0-6FA7-4AB4-AE4D-4D22C5B10CF1}"/>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F9A08231-E220-4EB5-97F5-146AEDD2E384}"/>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932C08A-711A-4D8C-839C-BFC26EF366E3}"/>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2579209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150" sz="4000" dirty="0">
                <a:solidFill>
                  <a:srgbClr val="1F497D"/>
                </a:solidFill>
                <a:latin typeface="Arial"/>
                <a:cs typeface="Arial"/>
              </a:rPr>
              <a:t>Classification vs regression</a:t>
            </a:r>
          </a:p>
        </p:txBody>
      </p:sp>
      <p:pic>
        <p:nvPicPr>
          <p:cNvPr id="4" name="Espace réservé du contenu 3" descr="figure.classification.vs.regression.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61" r="-536"/>
          <a:stretch/>
        </p:blipFill>
        <p:spPr>
          <a:xfrm>
            <a:off x="592668" y="2286000"/>
            <a:ext cx="9025465" cy="3365662"/>
          </a:xfrm>
        </p:spPr>
      </p:pic>
      <p:sp>
        <p:nvSpPr>
          <p:cNvPr id="5" name="ZoneTexte 4"/>
          <p:cNvSpPr txBox="1"/>
          <p:nvPr/>
        </p:nvSpPr>
        <p:spPr>
          <a:xfrm>
            <a:off x="4075814" y="6278388"/>
            <a:ext cx="6134986" cy="276999"/>
          </a:xfrm>
          <a:prstGeom prst="rect">
            <a:avLst/>
          </a:prstGeom>
          <a:noFill/>
        </p:spPr>
        <p:txBody>
          <a:bodyPr wrap="square" rtlCol="0">
            <a:spAutoFit/>
          </a:bodyPr>
          <a:lstStyle/>
          <a:p>
            <a:r>
              <a:rPr lang="fr-FR" sz="1200" dirty="0" err="1"/>
              <a:t>https</a:t>
            </a:r>
            <a:r>
              <a:rPr lang="fr-FR" sz="1200" dirty="0"/>
              <a:t>://aldro61.github.io/microbiome-summer-school-2017/sections/basics/</a:t>
            </a:r>
          </a:p>
        </p:txBody>
      </p:sp>
      <p:sp>
        <p:nvSpPr>
          <p:cNvPr id="3" name="Date Placeholder 2">
            <a:extLst>
              <a:ext uri="{FF2B5EF4-FFF2-40B4-BE49-F238E27FC236}">
                <a16:creationId xmlns:a16="http://schemas.microsoft.com/office/drawing/2014/main" id="{E2C344C2-6388-416B-AF92-83AADCB8BE1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2687068B-691E-482E-96DE-008A3B935A6B}"/>
              </a:ext>
            </a:extLst>
          </p:cNvPr>
          <p:cNvSpPr>
            <a:spLocks noGrp="1"/>
          </p:cNvSpPr>
          <p:nvPr>
            <p:ph type="ftr" sz="quarter" idx="11"/>
          </p:nvPr>
        </p:nvSpPr>
        <p:spPr/>
        <p:txBody>
          <a:bodyPr/>
          <a:lstStyle/>
          <a:p>
            <a:r>
              <a:rPr lang="en-US"/>
              <a:t>SIB Course: Introduction to Machine Learing</a:t>
            </a:r>
            <a:endParaRPr lang="fr-FR"/>
          </a:p>
        </p:txBody>
      </p:sp>
      <p:sp>
        <p:nvSpPr>
          <p:cNvPr id="7" name="Slide Number Placeholder 6">
            <a:extLst>
              <a:ext uri="{FF2B5EF4-FFF2-40B4-BE49-F238E27FC236}">
                <a16:creationId xmlns:a16="http://schemas.microsoft.com/office/drawing/2014/main" id="{48432E7A-327B-47DA-82B5-3FBB30BFE76B}"/>
              </a:ext>
            </a:extLst>
          </p:cNvPr>
          <p:cNvSpPr>
            <a:spLocks noGrp="1"/>
          </p:cNvSpPr>
          <p:nvPr>
            <p:ph type="sldNum" sz="quarter" idx="12"/>
          </p:nvPr>
        </p:nvSpPr>
        <p:spPr/>
        <p:txBody>
          <a:bodyPr/>
          <a:lstStyle/>
          <a:p>
            <a:fld id="{7154FA1F-A38C-2E41-814C-E7DBBAE7EF2B}" type="slidenum">
              <a:rPr lang="fr-FR" smtClean="0"/>
              <a:t>59</a:t>
            </a:fld>
            <a:endParaRPr lang="fr-FR"/>
          </a:p>
        </p:txBody>
      </p:sp>
    </p:spTree>
    <p:extLst>
      <p:ext uri="{BB962C8B-B14F-4D97-AF65-F5344CB8AC3E}">
        <p14:creationId xmlns:p14="http://schemas.microsoft.com/office/powerpoint/2010/main" val="231400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0AF6-DB47-4113-9FD7-3D2A588AA090}"/>
              </a:ext>
            </a:extLst>
          </p:cNvPr>
          <p:cNvSpPr>
            <a:spLocks noGrp="1"/>
          </p:cNvSpPr>
          <p:nvPr>
            <p:ph type="title"/>
          </p:nvPr>
        </p:nvSpPr>
        <p:spPr/>
        <p:txBody>
          <a:bodyPr/>
          <a:lstStyle/>
          <a:p>
            <a:r>
              <a:rPr lang="en-US" dirty="0"/>
              <a:t>An icebreaker</a:t>
            </a:r>
            <a:endParaRPr lang="el-GR" dirty="0"/>
          </a:p>
        </p:txBody>
      </p:sp>
      <p:sp>
        <p:nvSpPr>
          <p:cNvPr id="3" name="Content Placeholder 2">
            <a:extLst>
              <a:ext uri="{FF2B5EF4-FFF2-40B4-BE49-F238E27FC236}">
                <a16:creationId xmlns:a16="http://schemas.microsoft.com/office/drawing/2014/main" id="{FAD76F63-279E-4AD7-AFE9-A75D16349102}"/>
              </a:ext>
            </a:extLst>
          </p:cNvPr>
          <p:cNvSpPr>
            <a:spLocks noGrp="1"/>
          </p:cNvSpPr>
          <p:nvPr>
            <p:ph idx="1"/>
          </p:nvPr>
        </p:nvSpPr>
        <p:spPr/>
        <p:txBody>
          <a:bodyPr/>
          <a:lstStyle/>
          <a:p>
            <a:r>
              <a:rPr lang="en-US" dirty="0"/>
              <a:t>“</a:t>
            </a:r>
            <a:r>
              <a:rPr lang="en-US" i="1" dirty="0"/>
              <a:t>If I could be on vacation anywhere right now (pandemic-free 😷), I’d go to…, because…</a:t>
            </a:r>
            <a:r>
              <a:rPr lang="en-US" dirty="0"/>
              <a:t>”</a:t>
            </a:r>
            <a:endParaRPr lang="el-GR" dirty="0"/>
          </a:p>
        </p:txBody>
      </p:sp>
      <p:sp>
        <p:nvSpPr>
          <p:cNvPr id="4" name="Date Placeholder 3">
            <a:extLst>
              <a:ext uri="{FF2B5EF4-FFF2-40B4-BE49-F238E27FC236}">
                <a16:creationId xmlns:a16="http://schemas.microsoft.com/office/drawing/2014/main" id="{221A5280-D5FE-4C80-9A5C-E093B7689D31}"/>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1AD13F2E-797C-47DA-9E6D-5470BF9C2708}"/>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59C81F0C-F056-4BAC-BDBC-975EB74547FB}"/>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3076" name="Picture 4" descr="five birds flying on the sea">
            <a:extLst>
              <a:ext uri="{FF2B5EF4-FFF2-40B4-BE49-F238E27FC236}">
                <a16:creationId xmlns:a16="http://schemas.microsoft.com/office/drawing/2014/main" id="{DD99FE95-3F97-493A-A278-CA5E46904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684" y="2920341"/>
            <a:ext cx="4376324" cy="2914632"/>
          </a:xfrm>
          <a:prstGeom prst="rect">
            <a:avLst/>
          </a:prstGeom>
          <a:noFill/>
          <a:effectLst>
            <a:innerShdw blurRad="63500" dist="50800" dir="189000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3078" name="Picture 6" descr="woman sitting on rock near lake">
            <a:extLst>
              <a:ext uri="{FF2B5EF4-FFF2-40B4-BE49-F238E27FC236}">
                <a16:creationId xmlns:a16="http://schemas.microsoft.com/office/drawing/2014/main" id="{51D6DDB3-76BA-4D98-9AC4-6D7955E04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51" y="2974737"/>
            <a:ext cx="2787100" cy="3483875"/>
          </a:xfrm>
          <a:prstGeom prst="rect">
            <a:avLst/>
          </a:prstGeom>
          <a:noFill/>
          <a:effectLst>
            <a:innerShdw blurRad="63500" dist="50800" dir="189000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3074" name="Picture 2" descr="photo of airplane wing">
            <a:extLst>
              <a:ext uri="{FF2B5EF4-FFF2-40B4-BE49-F238E27FC236}">
                <a16:creationId xmlns:a16="http://schemas.microsoft.com/office/drawing/2014/main" id="{A82C5B39-26AC-45A7-94B6-442A2E56A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200" y="3121509"/>
            <a:ext cx="5080989" cy="3389019"/>
          </a:xfrm>
          <a:prstGeom prst="rect">
            <a:avLst/>
          </a:prstGeom>
          <a:noFill/>
          <a:effectLst>
            <a:innerShdw blurRad="63500" dist="50800" dir="189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882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150" sz="4000" dirty="0">
                <a:solidFill>
                  <a:srgbClr val="1F497D"/>
                </a:solidFill>
                <a:latin typeface="Arial"/>
                <a:cs typeface="Arial"/>
              </a:rPr>
              <a:t>Classification vs regression</a:t>
            </a:r>
          </a:p>
        </p:txBody>
      </p:sp>
      <p:graphicFrame>
        <p:nvGraphicFramePr>
          <p:cNvPr id="4" name="Tableau 3"/>
          <p:cNvGraphicFramePr>
            <a:graphicFrameLocks noGrp="1"/>
          </p:cNvGraphicFramePr>
          <p:nvPr>
            <p:extLst>
              <p:ext uri="{D42A27DB-BD31-4B8C-83A1-F6EECF244321}">
                <p14:modId xmlns:p14="http://schemas.microsoft.com/office/powerpoint/2010/main" val="926262323"/>
              </p:ext>
            </p:extLst>
          </p:nvPr>
        </p:nvGraphicFramePr>
        <p:xfrm>
          <a:off x="2133600" y="1746230"/>
          <a:ext cx="7647296" cy="3445200"/>
        </p:xfrm>
        <a:graphic>
          <a:graphicData uri="http://schemas.openxmlformats.org/drawingml/2006/table">
            <a:tbl>
              <a:tblPr firstRow="1" bandRow="1">
                <a:tableStyleId>{5C22544A-7EE6-4342-B048-85BDC9FD1C3A}</a:tableStyleId>
              </a:tblPr>
              <a:tblGrid>
                <a:gridCol w="3823648">
                  <a:extLst>
                    <a:ext uri="{9D8B030D-6E8A-4147-A177-3AD203B41FA5}">
                      <a16:colId xmlns:a16="http://schemas.microsoft.com/office/drawing/2014/main" val="20000"/>
                    </a:ext>
                  </a:extLst>
                </a:gridCol>
                <a:gridCol w="3823648">
                  <a:extLst>
                    <a:ext uri="{9D8B030D-6E8A-4147-A177-3AD203B41FA5}">
                      <a16:colId xmlns:a16="http://schemas.microsoft.com/office/drawing/2014/main" val="20001"/>
                    </a:ext>
                  </a:extLst>
                </a:gridCol>
              </a:tblGrid>
              <a:tr h="479961">
                <a:tc>
                  <a:txBody>
                    <a:bodyPr/>
                    <a:lstStyle/>
                    <a:p>
                      <a:r>
                        <a:rPr lang="en-150" sz="2400" noProof="0"/>
                        <a:t>Classification</a:t>
                      </a:r>
                    </a:p>
                  </a:txBody>
                  <a:tcPr/>
                </a:tc>
                <a:tc>
                  <a:txBody>
                    <a:bodyPr/>
                    <a:lstStyle/>
                    <a:p>
                      <a:r>
                        <a:rPr lang="en-150" sz="2400" noProof="0" dirty="0"/>
                        <a:t>Regression</a:t>
                      </a:r>
                    </a:p>
                  </a:txBody>
                  <a:tcPr/>
                </a:tc>
                <a:extLst>
                  <a:ext uri="{0D108BD9-81ED-4DB2-BD59-A6C34878D82A}">
                    <a16:rowId xmlns:a16="http://schemas.microsoft.com/office/drawing/2014/main" val="10000"/>
                  </a:ext>
                </a:extLst>
              </a:tr>
              <a:tr h="479961">
                <a:tc>
                  <a:txBody>
                    <a:bodyPr/>
                    <a:lstStyle/>
                    <a:p>
                      <a:r>
                        <a:rPr lang="en-150" sz="2000" noProof="0" dirty="0"/>
                        <a:t>Discrete, categorical variable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150" sz="2000" noProof="0"/>
                        <a:t>Continous (real number range)</a:t>
                      </a:r>
                    </a:p>
                  </a:txBody>
                  <a:tcPr/>
                </a:tc>
                <a:extLst>
                  <a:ext uri="{0D108BD9-81ED-4DB2-BD59-A6C34878D82A}">
                    <a16:rowId xmlns:a16="http://schemas.microsoft.com/office/drawing/2014/main" val="10001"/>
                  </a:ext>
                </a:extLst>
              </a:tr>
              <a:tr h="828426">
                <a:tc>
                  <a:txBody>
                    <a:bodyPr/>
                    <a:lstStyle/>
                    <a:p>
                      <a:r>
                        <a:rPr lang="en-150" sz="2000" noProof="0" dirty="0"/>
                        <a:t>Supervised</a:t>
                      </a:r>
                      <a:r>
                        <a:rPr lang="en-150" sz="2000" baseline="0" noProof="0" dirty="0"/>
                        <a:t> classification problem</a:t>
                      </a:r>
                      <a:endParaRPr lang="en-150" sz="2000" noProof="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150" sz="2000" noProof="0" dirty="0"/>
                        <a:t>Supervised</a:t>
                      </a:r>
                      <a:r>
                        <a:rPr lang="en-150" sz="2000" baseline="0" noProof="0" dirty="0"/>
                        <a:t> </a:t>
                      </a:r>
                      <a:r>
                        <a:rPr lang="en-US" sz="2000" baseline="0" noProof="0" dirty="0"/>
                        <a:t>regression</a:t>
                      </a:r>
                      <a:r>
                        <a:rPr lang="en-150" sz="2000" baseline="0" noProof="0" dirty="0"/>
                        <a:t> problem</a:t>
                      </a:r>
                      <a:endParaRPr lang="en-150" sz="2000" noProof="0" dirty="0"/>
                    </a:p>
                  </a:txBody>
                  <a:tcPr/>
                </a:tc>
                <a:extLst>
                  <a:ext uri="{0D108BD9-81ED-4DB2-BD59-A6C34878D82A}">
                    <a16:rowId xmlns:a16="http://schemas.microsoft.com/office/drawing/2014/main" val="10002"/>
                  </a:ext>
                </a:extLst>
              </a:tr>
              <a:tr h="828426">
                <a:tc>
                  <a:txBody>
                    <a:bodyPr/>
                    <a:lstStyle/>
                    <a:p>
                      <a:r>
                        <a:rPr lang="en-150" sz="2000" noProof="0"/>
                        <a:t>Assign </a:t>
                      </a:r>
                      <a:r>
                        <a:rPr lang="en-150" sz="2000" baseline="0" noProof="0"/>
                        <a:t>the output to a class (a label)</a:t>
                      </a:r>
                      <a:endParaRPr lang="en-150" sz="2000" noProof="0"/>
                    </a:p>
                  </a:txBody>
                  <a:tcPr/>
                </a:tc>
                <a:tc>
                  <a:txBody>
                    <a:bodyPr/>
                    <a:lstStyle/>
                    <a:p>
                      <a:r>
                        <a:rPr lang="en-150" sz="2000" noProof="0" dirty="0"/>
                        <a:t>Predict the output value using training data</a:t>
                      </a:r>
                    </a:p>
                  </a:txBody>
                  <a:tcPr/>
                </a:tc>
                <a:extLst>
                  <a:ext uri="{0D108BD9-81ED-4DB2-BD59-A6C34878D82A}">
                    <a16:rowId xmlns:a16="http://schemas.microsoft.com/office/drawing/2014/main" val="10003"/>
                  </a:ext>
                </a:extLst>
              </a:tr>
              <a:tr h="828426">
                <a:tc>
                  <a:txBody>
                    <a:bodyPr/>
                    <a:lstStyle/>
                    <a:p>
                      <a:r>
                        <a:rPr lang="en-150" sz="2000" noProof="0"/>
                        <a:t>Predict the type of tumor</a:t>
                      </a:r>
                      <a:r>
                        <a:rPr lang="en-150" sz="2000" baseline="0" noProof="0"/>
                        <a:t> (harmful vs not harmful)</a:t>
                      </a:r>
                      <a:endParaRPr lang="en-150" sz="2000" noProof="0"/>
                    </a:p>
                  </a:txBody>
                  <a:tcPr/>
                </a:tc>
                <a:tc>
                  <a:txBody>
                    <a:bodyPr/>
                    <a:lstStyle/>
                    <a:p>
                      <a:r>
                        <a:rPr lang="en-150" sz="2000" noProof="0" dirty="0"/>
                        <a:t>Predict </a:t>
                      </a:r>
                      <a:r>
                        <a:rPr lang="en-US" sz="2000" noProof="0" dirty="0"/>
                        <a:t>gene expression patterns</a:t>
                      </a:r>
                      <a:r>
                        <a:rPr lang="en-150" sz="2000" noProof="0" dirty="0"/>
                        <a:t>, predict</a:t>
                      </a:r>
                      <a:r>
                        <a:rPr lang="en-150" sz="2000" baseline="0" noProof="0" dirty="0"/>
                        <a:t> survival time </a:t>
                      </a:r>
                      <a:endParaRPr lang="en-150" sz="2000" noProof="0" dirty="0"/>
                    </a:p>
                  </a:txBody>
                  <a:tcPr/>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DB8D855B-7316-44A2-B4C4-602D03B8DF8A}"/>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521E8335-1F6B-4206-93B0-DA929B98F045}"/>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83FA26FA-C8FB-4E82-8A9A-8909DA01A959}"/>
              </a:ext>
            </a:extLst>
          </p:cNvPr>
          <p:cNvSpPr>
            <a:spLocks noGrp="1"/>
          </p:cNvSpPr>
          <p:nvPr>
            <p:ph type="sldNum" sz="quarter" idx="12"/>
          </p:nvPr>
        </p:nvSpPr>
        <p:spPr/>
        <p:txBody>
          <a:bodyPr/>
          <a:lstStyle/>
          <a:p>
            <a:fld id="{7154FA1F-A38C-2E41-814C-E7DBBAE7EF2B}" type="slidenum">
              <a:rPr lang="fr-FR" smtClean="0"/>
              <a:t>60</a:t>
            </a:fld>
            <a:endParaRPr lang="fr-FR"/>
          </a:p>
        </p:txBody>
      </p:sp>
    </p:spTree>
    <p:extLst>
      <p:ext uri="{BB962C8B-B14F-4D97-AF65-F5344CB8AC3E}">
        <p14:creationId xmlns:p14="http://schemas.microsoft.com/office/powerpoint/2010/main" val="2596296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69488"/>
            <a:ext cx="8229600" cy="916085"/>
          </a:xfrm>
        </p:spPr>
        <p:txBody>
          <a:bodyPr>
            <a:normAutofit/>
          </a:bodyPr>
          <a:lstStyle/>
          <a:p>
            <a:r>
              <a:rPr lang="en-US" sz="3200" b="1" dirty="0"/>
              <a:t>Examples of supervised learning algorithms</a:t>
            </a:r>
            <a:endParaRPr lang="en-US" sz="3200" b="1" baseline="-25000" dirty="0"/>
          </a:p>
        </p:txBody>
      </p:sp>
      <p:sp>
        <p:nvSpPr>
          <p:cNvPr id="3" name="Date Placeholder 2">
            <a:extLst>
              <a:ext uri="{FF2B5EF4-FFF2-40B4-BE49-F238E27FC236}">
                <a16:creationId xmlns:a16="http://schemas.microsoft.com/office/drawing/2014/main" id="{A6FD6A3E-96A4-4DA4-8C60-384DF752C4D2}"/>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FD1D6CB0-89CA-4DED-ACBD-B1CC752CBE8C}"/>
              </a:ext>
            </a:extLst>
          </p:cNvPr>
          <p:cNvSpPr>
            <a:spLocks noGrp="1"/>
          </p:cNvSpPr>
          <p:nvPr>
            <p:ph type="ftr" sz="quarter" idx="11"/>
          </p:nvPr>
        </p:nvSpPr>
        <p:spPr/>
        <p:txBody>
          <a:bodyPr/>
          <a:lstStyle/>
          <a:p>
            <a:r>
              <a:rPr lang="en-US"/>
              <a:t>SIB Course: Introduction to Machine Learing</a:t>
            </a:r>
            <a:endParaRPr lang="fr-FR"/>
          </a:p>
        </p:txBody>
      </p:sp>
      <p:sp>
        <p:nvSpPr>
          <p:cNvPr id="5" name="Slide Number Placeholder 4">
            <a:extLst>
              <a:ext uri="{FF2B5EF4-FFF2-40B4-BE49-F238E27FC236}">
                <a16:creationId xmlns:a16="http://schemas.microsoft.com/office/drawing/2014/main" id="{FC2B190E-7767-4624-9CFB-6E38D769D245}"/>
              </a:ext>
            </a:extLst>
          </p:cNvPr>
          <p:cNvSpPr>
            <a:spLocks noGrp="1"/>
          </p:cNvSpPr>
          <p:nvPr>
            <p:ph type="sldNum" sz="quarter" idx="12"/>
          </p:nvPr>
        </p:nvSpPr>
        <p:spPr/>
        <p:txBody>
          <a:bodyPr/>
          <a:lstStyle/>
          <a:p>
            <a:fld id="{7154FA1F-A38C-2E41-814C-E7DBBAE7EF2B}" type="slidenum">
              <a:rPr lang="fr-FR" smtClean="0"/>
              <a:t>61</a:t>
            </a:fld>
            <a:endParaRPr lang="fr-FR"/>
          </a:p>
        </p:txBody>
      </p:sp>
    </p:spTree>
    <p:extLst>
      <p:ext uri="{BB962C8B-B14F-4D97-AF65-F5344CB8AC3E}">
        <p14:creationId xmlns:p14="http://schemas.microsoft.com/office/powerpoint/2010/main" val="1205173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2917" y="323959"/>
            <a:ext cx="9720072" cy="1015837"/>
          </a:xfrm>
        </p:spPr>
        <p:txBody>
          <a:bodyPr>
            <a:normAutofit/>
          </a:bodyPr>
          <a:lstStyle/>
          <a:p>
            <a:r>
              <a:rPr lang="en-150" sz="4000" dirty="0">
                <a:solidFill>
                  <a:srgbClr val="1F497D"/>
                </a:solidFill>
                <a:latin typeface="Arial"/>
                <a:cs typeface="Arial"/>
              </a:rPr>
              <a:t>Linear regression</a:t>
            </a:r>
            <a:r>
              <a:rPr lang="en-US" sz="4000" dirty="0">
                <a:solidFill>
                  <a:srgbClr val="1F497D"/>
                </a:solidFill>
                <a:latin typeface="Arial"/>
                <a:cs typeface="Arial"/>
              </a:rPr>
              <a:t> (supervised)</a:t>
            </a:r>
            <a:endParaRPr lang="en-150" sz="4000" dirty="0">
              <a:solidFill>
                <a:srgbClr val="1F497D"/>
              </a:solidFill>
              <a:latin typeface="Arial"/>
              <a:cs typeface="Arial"/>
            </a:endParaRPr>
          </a:p>
        </p:txBody>
      </p:sp>
      <p:sp>
        <p:nvSpPr>
          <p:cNvPr id="3" name="Espace réservé du contenu 2"/>
          <p:cNvSpPr>
            <a:spLocks noGrp="1"/>
          </p:cNvSpPr>
          <p:nvPr>
            <p:ph idx="1"/>
          </p:nvPr>
        </p:nvSpPr>
        <p:spPr>
          <a:xfrm>
            <a:off x="1024128" y="1676400"/>
            <a:ext cx="10240772" cy="4457700"/>
          </a:xfrm>
        </p:spPr>
        <p:txBody>
          <a:bodyPr>
            <a:normAutofit fontScale="47500" lnSpcReduction="20000"/>
          </a:bodyPr>
          <a:lstStyle/>
          <a:p>
            <a:r>
              <a:rPr lang="en-150" sz="4400" dirty="0"/>
              <a:t>Regression algorithms can be used for example when some continuous value needs to be computed as compared to classification where the output is </a:t>
            </a:r>
            <a:r>
              <a:rPr lang="en-US" sz="4400" dirty="0"/>
              <a:t>categorical</a:t>
            </a:r>
            <a:r>
              <a:rPr lang="en-150" sz="4400" dirty="0"/>
              <a:t>.</a:t>
            </a:r>
          </a:p>
          <a:p>
            <a:r>
              <a:rPr lang="en-150" sz="4400" dirty="0"/>
              <a:t>So whenever there is a need to predict some future value of a process which is currently running, regression algorithm can be used.</a:t>
            </a:r>
          </a:p>
          <a:p>
            <a:r>
              <a:rPr lang="en-150" sz="4400" dirty="0"/>
              <a:t>Operating on a two dimensional set of observations (two continuous variables), simple linear regression attempts to fit, as best as possible, a line through the data points.</a:t>
            </a:r>
          </a:p>
          <a:p>
            <a:r>
              <a:rPr lang="en-150" sz="4400" dirty="0"/>
              <a:t>The regression line (our model) becomes a tool that can help uncover underlying trends in our dataset.</a:t>
            </a:r>
          </a:p>
          <a:p>
            <a:r>
              <a:rPr lang="en-150" sz="4400" dirty="0"/>
              <a:t>The regression line, when properly fitted, can serve as a predictive model for new events.</a:t>
            </a:r>
          </a:p>
          <a:p>
            <a:r>
              <a:rPr lang="en-150" sz="4400" dirty="0"/>
              <a:t>Linear Regressions are however unstable in case features are redundant, i.e. if there is multicollinearity</a:t>
            </a:r>
          </a:p>
          <a:p>
            <a:r>
              <a:rPr lang="en-150" sz="4400" dirty="0"/>
              <a:t>Example where linear regression can be used </a:t>
            </a:r>
            <a:r>
              <a:rPr lang="en-US" sz="4400" dirty="0"/>
              <a:t>is</a:t>
            </a:r>
            <a:r>
              <a:rPr lang="en-150" sz="4400" dirty="0"/>
              <a:t>:</a:t>
            </a:r>
          </a:p>
          <a:p>
            <a:pPr lvl="1"/>
            <a:r>
              <a:rPr lang="en-US" sz="4200" dirty="0"/>
              <a:t>predicting drug resistance by correlating genotypic information with phenotypic profiles</a:t>
            </a:r>
            <a:endParaRPr lang="en-150" sz="4200" dirty="0"/>
          </a:p>
        </p:txBody>
      </p:sp>
      <p:sp>
        <p:nvSpPr>
          <p:cNvPr id="4" name="Date Placeholder 3">
            <a:extLst>
              <a:ext uri="{FF2B5EF4-FFF2-40B4-BE49-F238E27FC236}">
                <a16:creationId xmlns:a16="http://schemas.microsoft.com/office/drawing/2014/main" id="{25D92482-21C6-454D-AF6C-0887EB75648E}"/>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3B09BBDF-6841-43B3-A870-C513DE5FA4DE}"/>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C0004999-8D16-47E9-A298-A6C4CEE7C1CA}"/>
              </a:ext>
            </a:extLst>
          </p:cNvPr>
          <p:cNvSpPr>
            <a:spLocks noGrp="1"/>
          </p:cNvSpPr>
          <p:nvPr>
            <p:ph type="sldNum" sz="quarter" idx="12"/>
          </p:nvPr>
        </p:nvSpPr>
        <p:spPr/>
        <p:txBody>
          <a:bodyPr/>
          <a:lstStyle/>
          <a:p>
            <a:fld id="{7154FA1F-A38C-2E41-814C-E7DBBAE7EF2B}" type="slidenum">
              <a:rPr lang="fr-FR" smtClean="0"/>
              <a:t>62</a:t>
            </a:fld>
            <a:endParaRPr lang="fr-FR"/>
          </a:p>
        </p:txBody>
      </p:sp>
    </p:spTree>
    <p:extLst>
      <p:ext uri="{BB962C8B-B14F-4D97-AF65-F5344CB8AC3E}">
        <p14:creationId xmlns:p14="http://schemas.microsoft.com/office/powerpoint/2010/main" val="2450911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150" sz="3600" dirty="0">
                <a:solidFill>
                  <a:srgbClr val="1F497D"/>
                </a:solidFill>
                <a:latin typeface="Arial"/>
                <a:cs typeface="Arial"/>
              </a:rPr>
              <a:t>Applying linear regression </a:t>
            </a:r>
          </a:p>
        </p:txBody>
      </p:sp>
      <p:pic>
        <p:nvPicPr>
          <p:cNvPr id="4" name="Espace réservé du contenu 3" descr="Fitting regression.png"/>
          <p:cNvPicPr>
            <a:picLocks noGrp="1" noChangeAspect="1"/>
          </p:cNvPicPr>
          <p:nvPr>
            <p:ph idx="1"/>
          </p:nvPr>
        </p:nvPicPr>
        <p:blipFill>
          <a:blip r:embed="rId2">
            <a:extLst>
              <a:ext uri="{28A0092B-C50C-407E-A947-70E740481C1C}">
                <a14:useLocalDpi xmlns:a14="http://schemas.microsoft.com/office/drawing/2010/main" val="0"/>
              </a:ext>
            </a:extLst>
          </a:blip>
          <a:srcRect l="9663" r="9663"/>
          <a:stretch>
            <a:fillRect/>
          </a:stretch>
        </p:blipFill>
        <p:spPr/>
      </p:pic>
      <p:sp>
        <p:nvSpPr>
          <p:cNvPr id="3" name="Date Placeholder 2">
            <a:extLst>
              <a:ext uri="{FF2B5EF4-FFF2-40B4-BE49-F238E27FC236}">
                <a16:creationId xmlns:a16="http://schemas.microsoft.com/office/drawing/2014/main" id="{07D630A8-98D3-46E1-9D95-15FAD992C1A1}"/>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B0772DBE-0773-4BB6-A724-09893112E7C3}"/>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4FA539D4-7556-4CFF-A36C-1CF244C5ADBF}"/>
              </a:ext>
            </a:extLst>
          </p:cNvPr>
          <p:cNvSpPr>
            <a:spLocks noGrp="1"/>
          </p:cNvSpPr>
          <p:nvPr>
            <p:ph type="sldNum" sz="quarter" idx="12"/>
          </p:nvPr>
        </p:nvSpPr>
        <p:spPr/>
        <p:txBody>
          <a:bodyPr/>
          <a:lstStyle/>
          <a:p>
            <a:fld id="{7154FA1F-A38C-2E41-814C-E7DBBAE7EF2B}" type="slidenum">
              <a:rPr lang="fr-FR" smtClean="0"/>
              <a:t>63</a:t>
            </a:fld>
            <a:endParaRPr lang="fr-FR"/>
          </a:p>
        </p:txBody>
      </p:sp>
    </p:spTree>
    <p:extLst>
      <p:ext uri="{BB962C8B-B14F-4D97-AF65-F5344CB8AC3E}">
        <p14:creationId xmlns:p14="http://schemas.microsoft.com/office/powerpoint/2010/main" val="4120563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12955"/>
          </a:xfrm>
        </p:spPr>
        <p:txBody>
          <a:bodyPr/>
          <a:lstStyle/>
          <a:p>
            <a:r>
              <a:rPr lang="en-US" dirty="0"/>
              <a:t>Linear regression – pros and cons</a:t>
            </a:r>
          </a:p>
        </p:txBody>
      </p:sp>
      <p:sp>
        <p:nvSpPr>
          <p:cNvPr id="3" name="Content Placeholder 2"/>
          <p:cNvSpPr>
            <a:spLocks noGrp="1"/>
          </p:cNvSpPr>
          <p:nvPr>
            <p:ph idx="1"/>
          </p:nvPr>
        </p:nvSpPr>
        <p:spPr>
          <a:xfrm>
            <a:off x="1024128" y="1698171"/>
            <a:ext cx="9720073" cy="4611189"/>
          </a:xfrm>
        </p:spPr>
        <p:txBody>
          <a:bodyPr/>
          <a:lstStyle/>
          <a:p>
            <a:r>
              <a:rPr lang="en-US" sz="3200" b="1" dirty="0"/>
              <a:t>Pros</a:t>
            </a:r>
          </a:p>
          <a:p>
            <a:pPr lvl="1"/>
            <a:r>
              <a:rPr lang="en-US" sz="3200" dirty="0"/>
              <a:t>Easy to fit and apply</a:t>
            </a:r>
          </a:p>
          <a:p>
            <a:pPr lvl="1"/>
            <a:r>
              <a:rPr lang="en-US" sz="3200" dirty="0"/>
              <a:t>Concise</a:t>
            </a:r>
          </a:p>
          <a:p>
            <a:pPr lvl="1"/>
            <a:r>
              <a:rPr lang="en-US" sz="3200" dirty="0"/>
              <a:t>Less prone to over-fitting</a:t>
            </a:r>
          </a:p>
          <a:p>
            <a:pPr lvl="1"/>
            <a:r>
              <a:rPr lang="en-US" sz="3200" dirty="0"/>
              <a:t>Interpretable</a:t>
            </a:r>
          </a:p>
          <a:p>
            <a:pPr lvl="1"/>
            <a:endParaRPr lang="en-US" sz="3200" dirty="0"/>
          </a:p>
          <a:p>
            <a:pPr marL="128016" lvl="1" indent="0">
              <a:buNone/>
            </a:pPr>
            <a:r>
              <a:rPr lang="en-US" sz="3200" b="1" dirty="0"/>
              <a:t>Cons</a:t>
            </a:r>
          </a:p>
          <a:p>
            <a:pPr lvl="1"/>
            <a:r>
              <a:rPr lang="en-US" sz="3200" dirty="0"/>
              <a:t>Can only express linear and additive relationships</a:t>
            </a:r>
          </a:p>
          <a:p>
            <a:pPr lvl="1"/>
            <a:endParaRPr lang="en-US" sz="2000" dirty="0"/>
          </a:p>
          <a:p>
            <a:pPr lvl="1"/>
            <a:endParaRPr lang="en-US" sz="2000" dirty="0"/>
          </a:p>
          <a:p>
            <a:pPr lvl="1"/>
            <a:endParaRPr lang="en-US" sz="2000" dirty="0"/>
          </a:p>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64</a:t>
            </a:fld>
            <a:endParaRPr lang="en-US" dirty="0"/>
          </a:p>
        </p:txBody>
      </p:sp>
      <p:pic>
        <p:nvPicPr>
          <p:cNvPr id="7" name="Image13"/>
          <p:cNvPicPr/>
          <p:nvPr/>
        </p:nvPicPr>
        <p:blipFill rotWithShape="1">
          <a:blip r:embed="rId3">
            <a:lum/>
            <a:alphaModFix/>
          </a:blip>
          <a:srcRect l="6951" t="59087" r="65916" b="27101"/>
          <a:stretch/>
        </p:blipFill>
        <p:spPr>
          <a:xfrm>
            <a:off x="6658832" y="2490886"/>
            <a:ext cx="5228368" cy="2298828"/>
          </a:xfrm>
          <a:prstGeom prst="rect">
            <a:avLst/>
          </a:prstGeom>
        </p:spPr>
      </p:pic>
    </p:spTree>
    <p:extLst>
      <p:ext uri="{BB962C8B-B14F-4D97-AF65-F5344CB8AC3E}">
        <p14:creationId xmlns:p14="http://schemas.microsoft.com/office/powerpoint/2010/main" val="1774893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25870"/>
          </a:xfrm>
        </p:spPr>
        <p:txBody>
          <a:bodyPr>
            <a:normAutofit/>
          </a:bodyPr>
          <a:lstStyle/>
          <a:p>
            <a:r>
              <a:rPr lang="en-GB" sz="4000" dirty="0">
                <a:solidFill>
                  <a:srgbClr val="1F497D"/>
                </a:solidFill>
              </a:rPr>
              <a:t>Decision Trees (Supervised)</a:t>
            </a:r>
          </a:p>
        </p:txBody>
      </p:sp>
      <p:sp>
        <p:nvSpPr>
          <p:cNvPr id="3" name="Content Placeholder 2"/>
          <p:cNvSpPr>
            <a:spLocks noGrp="1"/>
          </p:cNvSpPr>
          <p:nvPr>
            <p:ph idx="1"/>
          </p:nvPr>
        </p:nvSpPr>
        <p:spPr>
          <a:xfrm>
            <a:off x="1024128" y="1373753"/>
            <a:ext cx="10264358" cy="4802869"/>
          </a:xfrm>
        </p:spPr>
        <p:txBody>
          <a:bodyPr>
            <a:noAutofit/>
          </a:bodyPr>
          <a:lstStyle/>
          <a:p>
            <a:pPr algn="just"/>
            <a:r>
              <a:rPr lang="en-US" sz="2400" dirty="0"/>
              <a:t>A decision tree is a tree-like graph with nodes representing the place where we pick an attribute and ask a question; edges represent the answers to the question; and the leaves represent the actual output or class label. </a:t>
            </a:r>
          </a:p>
          <a:p>
            <a:pPr algn="just"/>
            <a:r>
              <a:rPr lang="en-US" sz="2400" dirty="0"/>
              <a:t>They are used in non-linear decision making with simple linear decision surface.</a:t>
            </a:r>
          </a:p>
          <a:p>
            <a:pPr algn="just"/>
            <a:r>
              <a:rPr lang="en-US" sz="2400" dirty="0"/>
              <a:t>It is one of the most widely used and practical methods for supervised learning. </a:t>
            </a:r>
          </a:p>
          <a:p>
            <a:pPr algn="just"/>
            <a:r>
              <a:rPr lang="en-GB" sz="2400" dirty="0"/>
              <a:t>Single trees are used very rarely, but in composition with many others they build very efficient algorithms such as Random Forest or Gradient Tree Boosting.</a:t>
            </a:r>
          </a:p>
          <a:p>
            <a:pPr algn="just"/>
            <a:r>
              <a:rPr lang="en-GB" sz="2400" dirty="0"/>
              <a:t>Decision trees easily handle feature interactions and they are non-parametric, so there is no need to worry about outliers or whether the data is linearly separable. </a:t>
            </a:r>
          </a:p>
          <a:p>
            <a:pPr algn="just"/>
            <a:r>
              <a:rPr lang="en-US" sz="2400" dirty="0"/>
              <a:t>They are used for both classification and regression tasks. </a:t>
            </a:r>
            <a:endParaRPr lang="en-GB" sz="2400" dirty="0">
              <a:solidFill>
                <a:srgbClr val="FF0000"/>
              </a:solidFill>
            </a:endParaRPr>
          </a:p>
        </p:txBody>
      </p:sp>
      <p:sp>
        <p:nvSpPr>
          <p:cNvPr id="4" name="Slide Number Placeholder 3"/>
          <p:cNvSpPr>
            <a:spLocks noGrp="1"/>
          </p:cNvSpPr>
          <p:nvPr>
            <p:ph type="sldNum" sz="quarter" idx="12"/>
          </p:nvPr>
        </p:nvSpPr>
        <p:spPr/>
        <p:txBody>
          <a:bodyPr/>
          <a:lstStyle/>
          <a:p>
            <a:fld id="{CD65278F-9B4F-43B6-B2CF-1B725A041392}" type="slidenum">
              <a:rPr lang="en-GB" smtClean="0"/>
              <a:t>65</a:t>
            </a:fld>
            <a:endParaRPr lang="en-GB"/>
          </a:p>
        </p:txBody>
      </p:sp>
      <p:sp>
        <p:nvSpPr>
          <p:cNvPr id="5" name="Date Placeholder 4">
            <a:extLst>
              <a:ext uri="{FF2B5EF4-FFF2-40B4-BE49-F238E27FC236}">
                <a16:creationId xmlns:a16="http://schemas.microsoft.com/office/drawing/2014/main" id="{61B04780-5277-4658-AD36-F025F2A3B8B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5CFB81D2-5002-461A-B8B6-6C564A149A65}"/>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508904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25870"/>
          </a:xfrm>
        </p:spPr>
        <p:txBody>
          <a:bodyPr>
            <a:normAutofit/>
          </a:bodyPr>
          <a:lstStyle/>
          <a:p>
            <a:r>
              <a:rPr lang="en-GB" sz="4000" dirty="0">
                <a:solidFill>
                  <a:srgbClr val="1F497D"/>
                </a:solidFill>
              </a:rPr>
              <a:t>Decision Trees (Supervised)</a:t>
            </a:r>
          </a:p>
        </p:txBody>
      </p:sp>
      <p:sp>
        <p:nvSpPr>
          <p:cNvPr id="3" name="Content Placeholder 2"/>
          <p:cNvSpPr>
            <a:spLocks noGrp="1"/>
          </p:cNvSpPr>
          <p:nvPr>
            <p:ph idx="1"/>
          </p:nvPr>
        </p:nvSpPr>
        <p:spPr>
          <a:xfrm>
            <a:off x="1024127" y="1373753"/>
            <a:ext cx="9894243" cy="4802869"/>
          </a:xfrm>
        </p:spPr>
        <p:txBody>
          <a:bodyPr>
            <a:normAutofit/>
          </a:bodyPr>
          <a:lstStyle/>
          <a:p>
            <a:pPr algn="just"/>
            <a:r>
              <a:rPr lang="en-GB" sz="2800" dirty="0"/>
              <a:t>Disadvantages are:</a:t>
            </a:r>
          </a:p>
          <a:p>
            <a:pPr lvl="1" algn="just"/>
            <a:r>
              <a:rPr lang="en-GB" sz="2400" dirty="0"/>
              <a:t>Often the tree needs to be rebuilt when new examples come on. </a:t>
            </a:r>
          </a:p>
          <a:p>
            <a:pPr lvl="1" algn="just"/>
            <a:r>
              <a:rPr lang="en-GB" sz="2400" dirty="0"/>
              <a:t>Decision trees easily </a:t>
            </a:r>
            <a:r>
              <a:rPr lang="en-GB" sz="2400" dirty="0" err="1"/>
              <a:t>overfit</a:t>
            </a:r>
            <a:r>
              <a:rPr lang="en-GB" sz="2400" dirty="0"/>
              <a:t>, but ensemble methods like random forests (or boosted trees) take care of this problem. </a:t>
            </a:r>
          </a:p>
          <a:p>
            <a:pPr lvl="1" algn="just"/>
            <a:r>
              <a:rPr lang="en-GB" sz="2400" dirty="0"/>
              <a:t>They can also take a lot of memory (the more features you have, the deeper and larger your decision tree is likely to be)</a:t>
            </a:r>
          </a:p>
          <a:p>
            <a:pPr algn="just"/>
            <a:r>
              <a:rPr lang="en-GB" sz="2800" dirty="0"/>
              <a:t>Trees are excellent tools for helping to choose between several courses of action.</a:t>
            </a:r>
          </a:p>
          <a:p>
            <a:pPr algn="just"/>
            <a:r>
              <a:rPr lang="en-GB" sz="2800" dirty="0"/>
              <a:t>Example: Classification of genomic islands using decision trees and ensemble algorithms</a:t>
            </a:r>
          </a:p>
          <a:p>
            <a:pPr algn="just"/>
            <a:endParaRPr lang="en-GB" sz="2800" dirty="0">
              <a:solidFill>
                <a:srgbClr val="FF0000"/>
              </a:solidFill>
            </a:endParaRPr>
          </a:p>
        </p:txBody>
      </p:sp>
      <p:sp>
        <p:nvSpPr>
          <p:cNvPr id="4" name="Slide Number Placeholder 3"/>
          <p:cNvSpPr>
            <a:spLocks noGrp="1"/>
          </p:cNvSpPr>
          <p:nvPr>
            <p:ph type="sldNum" sz="quarter" idx="12"/>
          </p:nvPr>
        </p:nvSpPr>
        <p:spPr/>
        <p:txBody>
          <a:bodyPr/>
          <a:lstStyle/>
          <a:p>
            <a:fld id="{CD65278F-9B4F-43B6-B2CF-1B725A041392}" type="slidenum">
              <a:rPr lang="en-GB" smtClean="0"/>
              <a:t>66</a:t>
            </a:fld>
            <a:endParaRPr lang="en-GB"/>
          </a:p>
        </p:txBody>
      </p:sp>
      <p:sp>
        <p:nvSpPr>
          <p:cNvPr id="5" name="Date Placeholder 4">
            <a:extLst>
              <a:ext uri="{FF2B5EF4-FFF2-40B4-BE49-F238E27FC236}">
                <a16:creationId xmlns:a16="http://schemas.microsoft.com/office/drawing/2014/main" id="{61B04780-5277-4658-AD36-F025F2A3B8B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5CFB81D2-5002-461A-B8B6-6C564A149A65}"/>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511724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25870"/>
          </a:xfrm>
        </p:spPr>
        <p:txBody>
          <a:bodyPr>
            <a:normAutofit/>
          </a:bodyPr>
          <a:lstStyle/>
          <a:p>
            <a:r>
              <a:rPr lang="en-GB" sz="4000" dirty="0">
                <a:solidFill>
                  <a:srgbClr val="1F497D"/>
                </a:solidFill>
              </a:rPr>
              <a:t>Decision Trees (Supervised)</a:t>
            </a:r>
          </a:p>
        </p:txBody>
      </p:sp>
      <p:sp>
        <p:nvSpPr>
          <p:cNvPr id="4" name="Slide Number Placeholder 3"/>
          <p:cNvSpPr>
            <a:spLocks noGrp="1"/>
          </p:cNvSpPr>
          <p:nvPr>
            <p:ph type="sldNum" sz="quarter" idx="12"/>
          </p:nvPr>
        </p:nvSpPr>
        <p:spPr/>
        <p:txBody>
          <a:bodyPr/>
          <a:lstStyle/>
          <a:p>
            <a:fld id="{CD65278F-9B4F-43B6-B2CF-1B725A041392}" type="slidenum">
              <a:rPr lang="en-GB" smtClean="0"/>
              <a:t>67</a:t>
            </a:fld>
            <a:endParaRPr lang="en-GB"/>
          </a:p>
        </p:txBody>
      </p:sp>
      <p:sp>
        <p:nvSpPr>
          <p:cNvPr id="5" name="Date Placeholder 4">
            <a:extLst>
              <a:ext uri="{FF2B5EF4-FFF2-40B4-BE49-F238E27FC236}">
                <a16:creationId xmlns:a16="http://schemas.microsoft.com/office/drawing/2014/main" id="{61B04780-5277-4658-AD36-F025F2A3B8B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5CFB81D2-5002-461A-B8B6-6C564A149A65}"/>
              </a:ext>
            </a:extLst>
          </p:cNvPr>
          <p:cNvSpPr>
            <a:spLocks noGrp="1"/>
          </p:cNvSpPr>
          <p:nvPr>
            <p:ph type="ftr" sz="quarter" idx="11"/>
          </p:nvPr>
        </p:nvSpPr>
        <p:spPr/>
        <p:txBody>
          <a:bodyPr/>
          <a:lstStyle/>
          <a:p>
            <a:r>
              <a:rPr lang="en-US"/>
              <a:t>SIB Course: Introduction to Machine Learing</a:t>
            </a:r>
            <a:endParaRPr lang="fr-FR"/>
          </a:p>
        </p:txBody>
      </p:sp>
      <p:pic>
        <p:nvPicPr>
          <p:cNvPr id="2050" name="Picture 2" descr="https://s3-ap-southeast-1.amazonaws.com/he-public-data/Fig%201-18e1a01b.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052" t="11750" r="7369" b="20947"/>
          <a:stretch/>
        </p:blipFill>
        <p:spPr bwMode="auto">
          <a:xfrm>
            <a:off x="1589314" y="1382484"/>
            <a:ext cx="8655791" cy="401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14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261" y="406425"/>
            <a:ext cx="9720072" cy="986946"/>
          </a:xfrm>
        </p:spPr>
        <p:txBody>
          <a:bodyPr>
            <a:normAutofit/>
          </a:bodyPr>
          <a:lstStyle/>
          <a:p>
            <a:r>
              <a:rPr lang="en-GB" sz="3600" dirty="0">
                <a:solidFill>
                  <a:srgbClr val="1F497D"/>
                </a:solidFill>
                <a:latin typeface="Arial"/>
                <a:cs typeface="Arial"/>
              </a:rPr>
              <a:t>Random Forest (Supervised)</a:t>
            </a:r>
          </a:p>
        </p:txBody>
      </p:sp>
      <p:sp>
        <p:nvSpPr>
          <p:cNvPr id="3" name="Content Placeholder 2"/>
          <p:cNvSpPr>
            <a:spLocks noGrp="1"/>
          </p:cNvSpPr>
          <p:nvPr>
            <p:ph idx="1"/>
          </p:nvPr>
        </p:nvSpPr>
        <p:spPr>
          <a:xfrm>
            <a:off x="1197429" y="1317171"/>
            <a:ext cx="5497285" cy="4321629"/>
          </a:xfrm>
        </p:spPr>
        <p:txBody>
          <a:bodyPr>
            <a:normAutofit/>
          </a:bodyPr>
          <a:lstStyle/>
          <a:p>
            <a:pPr algn="just"/>
            <a:r>
              <a:rPr lang="en-US" sz="2400" dirty="0"/>
              <a:t>Random forest, like its name implies, consists of a large number of individual decision trees that operate as an ensemble. </a:t>
            </a:r>
          </a:p>
          <a:p>
            <a:pPr algn="just"/>
            <a:r>
              <a:rPr lang="en-US" sz="2400" dirty="0"/>
              <a:t>Each individual tree in the random forest spits out a class prediction and the class with the most votes becomes our model’s prediction.</a:t>
            </a:r>
          </a:p>
          <a:p>
            <a:pPr algn="just"/>
            <a:r>
              <a:rPr lang="en-US" sz="2400" b="1" dirty="0"/>
              <a:t>Put simply: random forest builds multiple decision trees and merges them together to get a more accurate and stable prediction.</a:t>
            </a:r>
            <a:endParaRPr lang="en-US" sz="2400" dirty="0"/>
          </a:p>
        </p:txBody>
      </p:sp>
      <p:sp>
        <p:nvSpPr>
          <p:cNvPr id="4" name="Slide Number Placeholder 3"/>
          <p:cNvSpPr>
            <a:spLocks noGrp="1"/>
          </p:cNvSpPr>
          <p:nvPr>
            <p:ph type="sldNum" sz="quarter" idx="12"/>
          </p:nvPr>
        </p:nvSpPr>
        <p:spPr/>
        <p:txBody>
          <a:bodyPr/>
          <a:lstStyle/>
          <a:p>
            <a:fld id="{CD65278F-9B4F-43B6-B2CF-1B725A041392}" type="slidenum">
              <a:rPr lang="en-GB" smtClean="0"/>
              <a:t>68</a:t>
            </a:fld>
            <a:endParaRPr lang="en-GB"/>
          </a:p>
        </p:txBody>
      </p:sp>
      <p:sp>
        <p:nvSpPr>
          <p:cNvPr id="5" name="Date Placeholder 4">
            <a:extLst>
              <a:ext uri="{FF2B5EF4-FFF2-40B4-BE49-F238E27FC236}">
                <a16:creationId xmlns:a16="http://schemas.microsoft.com/office/drawing/2014/main" id="{05000ACA-B0AC-4327-A31C-E484AF6D2E13}"/>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17B1C792-FA06-4D43-BAA3-BAB6C0CCF3F8}"/>
              </a:ext>
            </a:extLst>
          </p:cNvPr>
          <p:cNvSpPr>
            <a:spLocks noGrp="1"/>
          </p:cNvSpPr>
          <p:nvPr>
            <p:ph type="ftr" sz="quarter" idx="11"/>
          </p:nvPr>
        </p:nvSpPr>
        <p:spPr/>
        <p:txBody>
          <a:bodyPr/>
          <a:lstStyle/>
          <a:p>
            <a:r>
              <a:rPr lang="en-US"/>
              <a:t>SIB Course: Introduction to Machine Learing</a:t>
            </a:r>
            <a:endParaRPr lang="fr-FR"/>
          </a:p>
        </p:txBody>
      </p:sp>
      <p:pic>
        <p:nvPicPr>
          <p:cNvPr id="409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850" y="1222147"/>
            <a:ext cx="5010150" cy="509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924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261" y="406425"/>
            <a:ext cx="9720072" cy="986946"/>
          </a:xfrm>
        </p:spPr>
        <p:txBody>
          <a:bodyPr>
            <a:normAutofit/>
          </a:bodyPr>
          <a:lstStyle/>
          <a:p>
            <a:r>
              <a:rPr lang="en-GB" sz="3600" dirty="0">
                <a:solidFill>
                  <a:srgbClr val="1F497D"/>
                </a:solidFill>
                <a:latin typeface="Arial"/>
                <a:cs typeface="Arial"/>
              </a:rPr>
              <a:t>Random Forest (Supervised)</a:t>
            </a:r>
          </a:p>
        </p:txBody>
      </p:sp>
      <p:sp>
        <p:nvSpPr>
          <p:cNvPr id="3" name="Content Placeholder 2"/>
          <p:cNvSpPr>
            <a:spLocks noGrp="1"/>
          </p:cNvSpPr>
          <p:nvPr>
            <p:ph idx="1"/>
          </p:nvPr>
        </p:nvSpPr>
        <p:spPr>
          <a:xfrm>
            <a:off x="1600199" y="1477276"/>
            <a:ext cx="9350829" cy="4455437"/>
          </a:xfrm>
        </p:spPr>
        <p:txBody>
          <a:bodyPr>
            <a:noAutofit/>
          </a:bodyPr>
          <a:lstStyle/>
          <a:p>
            <a:pPr algn="just"/>
            <a:r>
              <a:rPr lang="en-GB" sz="2400" dirty="0"/>
              <a:t>It can solve </a:t>
            </a:r>
            <a:r>
              <a:rPr lang="en-GB" sz="2400" b="1" dirty="0"/>
              <a:t>both regression and classification </a:t>
            </a:r>
            <a:r>
              <a:rPr lang="en-GB" sz="2400" dirty="0"/>
              <a:t>problems with large data sets. </a:t>
            </a:r>
          </a:p>
          <a:p>
            <a:pPr algn="just"/>
            <a:r>
              <a:rPr lang="en-GB" sz="2400" dirty="0"/>
              <a:t>It also helps identify most significant variables from thousands of input variables. </a:t>
            </a:r>
          </a:p>
          <a:p>
            <a:pPr algn="just"/>
            <a:r>
              <a:rPr lang="en-GB" sz="2400" dirty="0"/>
              <a:t>Random Forest is highly scalable to any number of dimensions and has generally quite acceptable performances. </a:t>
            </a:r>
          </a:p>
          <a:p>
            <a:pPr algn="just"/>
            <a:r>
              <a:rPr lang="en-GB" sz="2400" dirty="0"/>
              <a:t>However with Random Forest, </a:t>
            </a:r>
            <a:r>
              <a:rPr lang="en-GB" sz="2400" b="1" i="1" dirty="0">
                <a:solidFill>
                  <a:srgbClr val="FF0000"/>
                </a:solidFill>
              </a:rPr>
              <a:t>learning may be slow </a:t>
            </a:r>
            <a:r>
              <a:rPr lang="en-GB" sz="2400" dirty="0"/>
              <a:t>(depending on the parameterization) and it is not possible to iteratively improve the generated models</a:t>
            </a:r>
          </a:p>
          <a:p>
            <a:pPr algn="just"/>
            <a:r>
              <a:rPr lang="en-GB" sz="2400" dirty="0"/>
              <a:t>Random Forest can be used in real-world applications such as:</a:t>
            </a:r>
          </a:p>
          <a:p>
            <a:pPr lvl="1" algn="just"/>
            <a:r>
              <a:rPr lang="en-GB" sz="2000" dirty="0"/>
              <a:t>Predict patients for high risks for certain diseases</a:t>
            </a:r>
          </a:p>
        </p:txBody>
      </p:sp>
      <p:sp>
        <p:nvSpPr>
          <p:cNvPr id="4" name="Slide Number Placeholder 3"/>
          <p:cNvSpPr>
            <a:spLocks noGrp="1"/>
          </p:cNvSpPr>
          <p:nvPr>
            <p:ph type="sldNum" sz="quarter" idx="12"/>
          </p:nvPr>
        </p:nvSpPr>
        <p:spPr/>
        <p:txBody>
          <a:bodyPr/>
          <a:lstStyle/>
          <a:p>
            <a:fld id="{CD65278F-9B4F-43B6-B2CF-1B725A041392}" type="slidenum">
              <a:rPr lang="en-GB" smtClean="0"/>
              <a:t>69</a:t>
            </a:fld>
            <a:endParaRPr lang="en-GB"/>
          </a:p>
        </p:txBody>
      </p:sp>
      <p:sp>
        <p:nvSpPr>
          <p:cNvPr id="5" name="Date Placeholder 4">
            <a:extLst>
              <a:ext uri="{FF2B5EF4-FFF2-40B4-BE49-F238E27FC236}">
                <a16:creationId xmlns:a16="http://schemas.microsoft.com/office/drawing/2014/main" id="{05000ACA-B0AC-4327-A31C-E484AF6D2E13}"/>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17B1C792-FA06-4D43-BAA3-BAB6C0CCF3F8}"/>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245759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D834-45EB-44DE-817D-DB19842DCFEE}"/>
              </a:ext>
            </a:extLst>
          </p:cNvPr>
          <p:cNvSpPr>
            <a:spLocks noGrp="1"/>
          </p:cNvSpPr>
          <p:nvPr>
            <p:ph type="title"/>
          </p:nvPr>
        </p:nvSpPr>
        <p:spPr/>
        <p:txBody>
          <a:bodyPr/>
          <a:lstStyle/>
          <a:p>
            <a:r>
              <a:rPr lang="en-US" dirty="0"/>
              <a:t>Course Agenda</a:t>
            </a:r>
            <a:endParaRPr lang="el-GR" dirty="0"/>
          </a:p>
        </p:txBody>
      </p:sp>
      <p:graphicFrame>
        <p:nvGraphicFramePr>
          <p:cNvPr id="7"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899748373"/>
              </p:ext>
            </p:extLst>
          </p:nvPr>
        </p:nvGraphicFramePr>
        <p:xfrm>
          <a:off x="1169045" y="1609019"/>
          <a:ext cx="4847721" cy="4663768"/>
        </p:xfrm>
        <a:graphic>
          <a:graphicData uri="http://schemas.openxmlformats.org/drawingml/2006/table">
            <a:tbl>
              <a:tblPr/>
              <a:tblGrid>
                <a:gridCol w="865351">
                  <a:extLst>
                    <a:ext uri="{9D8B030D-6E8A-4147-A177-3AD203B41FA5}">
                      <a16:colId xmlns:a16="http://schemas.microsoft.com/office/drawing/2014/main" val="1386356761"/>
                    </a:ext>
                  </a:extLst>
                </a:gridCol>
                <a:gridCol w="3982370">
                  <a:extLst>
                    <a:ext uri="{9D8B030D-6E8A-4147-A177-3AD203B41FA5}">
                      <a16:colId xmlns:a16="http://schemas.microsoft.com/office/drawing/2014/main" val="1913405979"/>
                    </a:ext>
                  </a:extLst>
                </a:gridCol>
              </a:tblGrid>
              <a:tr h="1293746">
                <a:tc>
                  <a:txBody>
                    <a:bodyPr/>
                    <a:lstStyle/>
                    <a:p>
                      <a:pPr algn="l"/>
                      <a:r>
                        <a:rPr lang="en-US" sz="1050" dirty="0">
                          <a:effectLst/>
                        </a:rPr>
                        <a:t>09</a:t>
                      </a:r>
                      <a:r>
                        <a:rPr lang="el-GR" sz="105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Day 1: Course Introduction</a:t>
                      </a:r>
                      <a:r>
                        <a:rPr lang="en-US" sz="1050" dirty="0">
                          <a:effectLst/>
                        </a:rPr>
                        <a:t>.</a:t>
                      </a:r>
                      <a:br>
                        <a:rPr lang="en-US" sz="1050" dirty="0">
                          <a:effectLst/>
                        </a:rPr>
                      </a:br>
                      <a:br>
                        <a:rPr lang="en-US" sz="1050" dirty="0">
                          <a:effectLst/>
                        </a:rPr>
                      </a:br>
                      <a:r>
                        <a:rPr lang="en-US" sz="1050" dirty="0">
                          <a:effectLst/>
                        </a:rPr>
                        <a:t>- Welcome.</a:t>
                      </a:r>
                      <a:br>
                        <a:rPr lang="en-US" sz="1050" dirty="0">
                          <a:effectLst/>
                        </a:rPr>
                      </a:br>
                      <a:r>
                        <a:rPr lang="en-US" sz="1050" dirty="0">
                          <a:effectLst/>
                        </a:rPr>
                        <a:t>- Introduction and </a:t>
                      </a:r>
                      <a:r>
                        <a:rPr lang="en-US" sz="1050" dirty="0" err="1">
                          <a:effectLst/>
                        </a:rPr>
                        <a:t>CoC</a:t>
                      </a:r>
                      <a:r>
                        <a:rPr lang="en-US" sz="1050" dirty="0">
                          <a:effectLst/>
                        </a:rPr>
                        <a:t>.</a:t>
                      </a:r>
                      <a:br>
                        <a:rPr lang="en-US" sz="1050" dirty="0">
                          <a:effectLst/>
                        </a:rPr>
                      </a:br>
                      <a:r>
                        <a:rPr lang="en-US" sz="1050" dirty="0">
                          <a:effectLst/>
                        </a:rPr>
                        <a:t>- Way to interact</a:t>
                      </a:r>
                      <a:br>
                        <a:rPr lang="en-US" sz="1050" dirty="0">
                          <a:effectLst/>
                        </a:rPr>
                      </a:br>
                      <a:r>
                        <a:rPr lang="en-US" sz="1050" dirty="0">
                          <a:effectLst/>
                        </a:rPr>
                        <a:t>- Practicalities (agenda, breaks, </a:t>
                      </a:r>
                      <a:r>
                        <a:rPr lang="en-US" sz="1050" dirty="0" err="1">
                          <a:effectLst/>
                        </a:rPr>
                        <a:t>etc</a:t>
                      </a:r>
                      <a:r>
                        <a:rPr lang="en-US" sz="1050" dirty="0">
                          <a:effectLst/>
                        </a:rPr>
                        <a:t>).</a:t>
                      </a:r>
                      <a:br>
                        <a:rPr lang="en-US" sz="1050" dirty="0">
                          <a:effectLst/>
                        </a:rPr>
                      </a:br>
                      <a:r>
                        <a:rPr lang="en-US" sz="1050" dirty="0">
                          <a:effectLst/>
                        </a:rPr>
                        <a:t>- Setup</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269888">
                <a:tc>
                  <a:txBody>
                    <a:bodyPr/>
                    <a:lstStyle/>
                    <a:p>
                      <a:pPr algn="l"/>
                      <a:r>
                        <a:rPr lang="el-GR" sz="105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Machine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751222">
                <a:tc>
                  <a:txBody>
                    <a:bodyPr/>
                    <a:lstStyle/>
                    <a:p>
                      <a:pPr algn="l"/>
                      <a:r>
                        <a:rPr lang="el-GR" sz="1050">
                          <a:effectLst/>
                        </a:rPr>
                        <a:t>10:00 - 11:30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What is Exploratory Data Analysis (EDA) and why is it useful?</a:t>
                      </a:r>
                    </a:p>
                    <a:p>
                      <a:pPr algn="l"/>
                      <a:r>
                        <a:rPr lang="en-US" sz="1050" b="1" i="1" dirty="0">
                          <a:solidFill>
                            <a:srgbClr val="333333"/>
                          </a:solidFill>
                          <a:effectLst/>
                        </a:rPr>
                        <a:t>(</a:t>
                      </a:r>
                      <a:r>
                        <a:rPr lang="en-US" sz="1050" i="1" dirty="0">
                          <a:effectLst/>
                        </a:rPr>
                        <a:t>hands-on</a:t>
                      </a:r>
                      <a:r>
                        <a:rPr lang="en-US" sz="1050" dirty="0">
                          <a:effectLst/>
                        </a:rPr>
                        <a:t>)</a:t>
                      </a:r>
                      <a:br>
                        <a:rPr lang="en-US" sz="1050" dirty="0">
                          <a:effectLst/>
                        </a:rPr>
                      </a:br>
                      <a:r>
                        <a:rPr lang="en-US" sz="1050" dirty="0">
                          <a:effectLst/>
                        </a:rPr>
                        <a:t>- Loading omics data</a:t>
                      </a:r>
                      <a:br>
                        <a:rPr lang="en-US" sz="1050" dirty="0">
                          <a:effectLst/>
                        </a:rPr>
                      </a:br>
                      <a:r>
                        <a:rPr lang="en-US" sz="1050" dirty="0">
                          <a:effectLst/>
                        </a:rPr>
                        <a:t>- PCA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208699">
                <a:tc>
                  <a:txBody>
                    <a:bodyPr/>
                    <a:lstStyle/>
                    <a:p>
                      <a:pPr algn="l"/>
                      <a:r>
                        <a:rPr lang="el-GR" sz="1050">
                          <a:effectLst/>
                        </a:rPr>
                        <a:t>11:30 - 11:45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269888">
                <a:tc>
                  <a:txBody>
                    <a:bodyPr/>
                    <a:lstStyle/>
                    <a:p>
                      <a:pPr algn="l"/>
                      <a:r>
                        <a:rPr lang="el-GR" sz="1050">
                          <a:effectLst/>
                        </a:rPr>
                        <a:t>11:45 - 12:15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Unsupervised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269888">
                <a:tc>
                  <a:txBody>
                    <a:bodyPr/>
                    <a:lstStyle/>
                    <a:p>
                      <a:pPr algn="l"/>
                      <a:r>
                        <a:rPr lang="el-GR" sz="1050">
                          <a:effectLst/>
                        </a:rPr>
                        <a:t>12:15 - 13:00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208699">
                <a:tc>
                  <a:txBody>
                    <a:bodyPr/>
                    <a:lstStyle/>
                    <a:p>
                      <a:pPr algn="l"/>
                      <a:r>
                        <a:rPr lang="el-GR" sz="1050">
                          <a:effectLst/>
                        </a:rPr>
                        <a:t>13:00 - 14:00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52226">
                <a:tc>
                  <a:txBody>
                    <a:bodyPr/>
                    <a:lstStyle/>
                    <a:p>
                      <a:pPr algn="l"/>
                      <a:r>
                        <a:rPr lang="el-GR" sz="1050">
                          <a:effectLst/>
                        </a:rPr>
                        <a:t>14:00 - 14:45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269888">
                <a:tc>
                  <a:txBody>
                    <a:bodyPr/>
                    <a:lstStyle/>
                    <a:p>
                      <a:pPr algn="l"/>
                      <a:r>
                        <a:rPr lang="el-GR" sz="1050">
                          <a:effectLst/>
                        </a:rPr>
                        <a:t>14:45 - 15:30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208699">
                <a:tc>
                  <a:txBody>
                    <a:bodyPr/>
                    <a:lstStyle/>
                    <a:p>
                      <a:pPr algn="l"/>
                      <a:r>
                        <a:rPr lang="el-GR" sz="1050">
                          <a:effectLst/>
                        </a:rPr>
                        <a:t>15:30 - 15:45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52226">
                <a:tc>
                  <a:txBody>
                    <a:bodyPr/>
                    <a:lstStyle/>
                    <a:p>
                      <a:pPr algn="l"/>
                      <a:r>
                        <a:rPr lang="el-GR" sz="1050">
                          <a:effectLst/>
                        </a:rPr>
                        <a:t>15:45 - 16:30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r h="208699">
                <a:tc>
                  <a:txBody>
                    <a:bodyPr/>
                    <a:lstStyle/>
                    <a:p>
                      <a:pPr algn="l"/>
                      <a:r>
                        <a:rPr lang="el-GR" sz="1050">
                          <a:effectLst/>
                        </a:rPr>
                        <a:t>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of Day 1</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45956435"/>
                  </a:ext>
                </a:extLst>
              </a:tr>
            </a:tbl>
          </a:graphicData>
        </a:graphic>
      </p:graphicFrame>
      <p:sp>
        <p:nvSpPr>
          <p:cNvPr id="4" name="Date Placeholder 3">
            <a:extLst>
              <a:ext uri="{FF2B5EF4-FFF2-40B4-BE49-F238E27FC236}">
                <a16:creationId xmlns:a16="http://schemas.microsoft.com/office/drawing/2014/main" id="{29BB8FCC-7271-44E0-85AF-767DF17ED295}"/>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7BA21359-A26F-47FC-99D7-E9876B701002}"/>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16A52342-4E9A-4FF9-B3EC-E427419C09EB}"/>
              </a:ext>
            </a:extLst>
          </p:cNvPr>
          <p:cNvSpPr>
            <a:spLocks noGrp="1"/>
          </p:cNvSpPr>
          <p:nvPr>
            <p:ph type="sldNum" sz="quarter" idx="12"/>
          </p:nvPr>
        </p:nvSpPr>
        <p:spPr/>
        <p:txBody>
          <a:bodyPr/>
          <a:lstStyle/>
          <a:p>
            <a:fld id="{4FAB73BC-B049-4115-A692-8D63A059BFB8}" type="slidenum">
              <a:rPr lang="en-US" smtClean="0"/>
              <a:t>7</a:t>
            </a:fld>
            <a:endParaRPr lang="en-US" dirty="0"/>
          </a:p>
        </p:txBody>
      </p:sp>
      <p:graphicFrame>
        <p:nvGraphicFramePr>
          <p:cNvPr id="8" name="Table 7">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989710075"/>
              </p:ext>
            </p:extLst>
          </p:nvPr>
        </p:nvGraphicFramePr>
        <p:xfrm>
          <a:off x="6572662" y="1609020"/>
          <a:ext cx="4847720" cy="4694245"/>
        </p:xfrm>
        <a:graphic>
          <a:graphicData uri="http://schemas.openxmlformats.org/drawingml/2006/table">
            <a:tbl>
              <a:tblPr/>
              <a:tblGrid>
                <a:gridCol w="781235">
                  <a:extLst>
                    <a:ext uri="{9D8B030D-6E8A-4147-A177-3AD203B41FA5}">
                      <a16:colId xmlns:a16="http://schemas.microsoft.com/office/drawing/2014/main" val="1027868464"/>
                    </a:ext>
                  </a:extLst>
                </a:gridCol>
                <a:gridCol w="4066485">
                  <a:extLst>
                    <a:ext uri="{9D8B030D-6E8A-4147-A177-3AD203B41FA5}">
                      <a16:colId xmlns:a16="http://schemas.microsoft.com/office/drawing/2014/main" val="3747110629"/>
                    </a:ext>
                  </a:extLst>
                </a:gridCol>
              </a:tblGrid>
              <a:tr h="675414">
                <a:tc>
                  <a:txBody>
                    <a:bodyPr/>
                    <a:lstStyle/>
                    <a:p>
                      <a:pPr algn="l"/>
                      <a:r>
                        <a:rPr lang="el-GR" sz="105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Welcome Day 2</a:t>
                      </a:r>
                      <a:r>
                        <a:rPr lang="en-US" sz="1050" dirty="0">
                          <a:effectLst/>
                        </a:rPr>
                        <a:t>.</a:t>
                      </a:r>
                      <a:br>
                        <a:rPr lang="en-US" sz="1050" dirty="0">
                          <a:effectLst/>
                        </a:rPr>
                      </a:br>
                      <a:r>
                        <a:rPr lang="en-US" sz="1050" dirty="0">
                          <a:effectLst/>
                        </a:rPr>
                        <a:t>- Questions from Day 1</a:t>
                      </a:r>
                      <a:br>
                        <a:rPr lang="en-US" sz="1050" dirty="0">
                          <a:effectLst/>
                        </a:rPr>
                      </a:br>
                      <a:r>
                        <a:rPr lang="en-US" sz="105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720668">
                <a:tc>
                  <a:txBody>
                    <a:bodyPr/>
                    <a:lstStyle/>
                    <a:p>
                      <a:pPr algn="l"/>
                      <a:r>
                        <a:rPr lang="el-GR" sz="1050">
                          <a:effectLst/>
                        </a:rPr>
                        <a:t>09:30 - 10:00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Supervised Learning</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Overview of multiple algorithms</a:t>
                      </a:r>
                    </a:p>
                    <a:p>
                      <a:pPr algn="l"/>
                      <a:r>
                        <a:rPr lang="en-US" sz="1050" dirty="0">
                          <a:effectLst/>
                        </a:rPr>
                        <a:t>- Advantages and Disadvantages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194196226"/>
                  </a:ext>
                </a:extLst>
              </a:tr>
              <a:tr h="675414">
                <a:tc>
                  <a:txBody>
                    <a:bodyPr/>
                    <a:lstStyle/>
                    <a:p>
                      <a:pPr algn="l"/>
                      <a:r>
                        <a:rPr lang="el-GR" sz="1050">
                          <a:effectLst/>
                        </a:rPr>
                        <a:t>10:00 - 10:30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 Metrics</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F1 Score, Precision, Recall</a:t>
                      </a:r>
                    </a:p>
                    <a:p>
                      <a:pPr algn="l"/>
                      <a:r>
                        <a:rPr lang="en-US" sz="1050" dirty="0">
                          <a:effectLst/>
                        </a:rPr>
                        <a:t>- Confusion Matrix, ROC-AUC</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544916">
                <a:tc>
                  <a:txBody>
                    <a:bodyPr/>
                    <a:lstStyle/>
                    <a:p>
                      <a:pPr algn="l"/>
                      <a:r>
                        <a:rPr lang="el-GR" sz="1050" dirty="0">
                          <a:effectLst/>
                        </a:rPr>
                        <a:t>10:30 - 11:30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Decision trees</a:t>
                      </a:r>
                      <a:br>
                        <a:rPr lang="en-US" sz="1050" dirty="0">
                          <a:effectLst/>
                        </a:rPr>
                      </a:br>
                      <a:r>
                        <a:rPr lang="en-US" sz="1050" dirty="0">
                          <a:effectLst/>
                        </a:rPr>
                        <a:t>- Random Forests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72912">
                <a:tc>
                  <a:txBody>
                    <a:bodyPr/>
                    <a:lstStyle/>
                    <a:p>
                      <a:pPr algn="l"/>
                      <a:r>
                        <a:rPr lang="el-GR" sz="1050">
                          <a:effectLst/>
                        </a:rPr>
                        <a:t>11:30 - 11:45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25553">
                <a:tc>
                  <a:txBody>
                    <a:bodyPr/>
                    <a:lstStyle/>
                    <a:p>
                      <a:pPr algn="l"/>
                      <a:r>
                        <a:rPr lang="el-GR" sz="1050">
                          <a:effectLst/>
                        </a:rPr>
                        <a:t>11:45 - 12:30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172912">
                <a:tc>
                  <a:txBody>
                    <a:bodyPr/>
                    <a:lstStyle/>
                    <a:p>
                      <a:pPr algn="l"/>
                      <a:r>
                        <a:rPr lang="el-GR" sz="105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72912">
                <a:tc>
                  <a:txBody>
                    <a:bodyPr/>
                    <a:lstStyle/>
                    <a:p>
                      <a:pPr algn="l"/>
                      <a:r>
                        <a:rPr lang="el-GR" sz="1050">
                          <a:effectLst/>
                        </a:rPr>
                        <a:t>13:30 - 14:00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theory</a:t>
                      </a:r>
                      <a:r>
                        <a:rPr lang="en-US" sz="1050" dirty="0">
                          <a:effectLst/>
                        </a:rPr>
                        <a:t>)</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675414">
                <a:tc>
                  <a:txBody>
                    <a:bodyPr/>
                    <a:lstStyle/>
                    <a:p>
                      <a:pPr algn="l"/>
                      <a:r>
                        <a:rPr lang="el-GR" sz="1050">
                          <a:effectLst/>
                        </a:rPr>
                        <a:t>14:00 - 15:15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Linear regression</a:t>
                      </a:r>
                      <a:br>
                        <a:rPr lang="en-US" sz="1050" dirty="0">
                          <a:effectLst/>
                        </a:rPr>
                      </a:br>
                      <a:r>
                        <a:rPr lang="en-US" sz="1050" dirty="0">
                          <a:effectLst/>
                        </a:rPr>
                        <a:t>- Generalized Linear Model (GLM)</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172912">
                <a:tc>
                  <a:txBody>
                    <a:bodyPr/>
                    <a:lstStyle/>
                    <a:p>
                      <a:pPr algn="l"/>
                      <a:r>
                        <a:rPr lang="el-GR" sz="1050">
                          <a:effectLst/>
                        </a:rPr>
                        <a:t>15:15 - 15:30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6669558"/>
                  </a:ext>
                </a:extLst>
              </a:tr>
              <a:tr h="225553">
                <a:tc>
                  <a:txBody>
                    <a:bodyPr/>
                    <a:lstStyle/>
                    <a:p>
                      <a:pPr algn="l"/>
                      <a:r>
                        <a:rPr lang="el-GR" sz="1050">
                          <a:effectLst/>
                        </a:rPr>
                        <a:t>15:30 - 16:00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25553">
                <a:tc>
                  <a:txBody>
                    <a:bodyPr/>
                    <a:lstStyle/>
                    <a:p>
                      <a:pPr algn="l"/>
                      <a:r>
                        <a:rPr lang="el-GR" sz="1050">
                          <a:effectLst/>
                        </a:rPr>
                        <a:t>16:00 - 16:30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questions, Discussion</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91913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rgbClr val="1F497D"/>
                </a:solidFill>
                <a:latin typeface="Arial"/>
                <a:cs typeface="Arial"/>
              </a:rPr>
              <a:t>Naive Bayes (Supervised)</a:t>
            </a:r>
          </a:p>
        </p:txBody>
      </p:sp>
      <p:sp>
        <p:nvSpPr>
          <p:cNvPr id="3" name="Content Placeholder 2"/>
          <p:cNvSpPr>
            <a:spLocks noGrp="1"/>
          </p:cNvSpPr>
          <p:nvPr>
            <p:ph idx="1"/>
          </p:nvPr>
        </p:nvSpPr>
        <p:spPr>
          <a:xfrm>
            <a:off x="1153886" y="1575254"/>
            <a:ext cx="10058400" cy="4673146"/>
          </a:xfrm>
        </p:spPr>
        <p:txBody>
          <a:bodyPr>
            <a:normAutofit/>
          </a:bodyPr>
          <a:lstStyle/>
          <a:p>
            <a:pPr algn="just"/>
            <a:r>
              <a:rPr lang="en-GB" dirty="0"/>
              <a:t>It is a classification technique based on Bayes’ theorem (conditional probability and dependent events).</a:t>
            </a:r>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r>
              <a:rPr lang="en-US" dirty="0">
                <a:solidFill>
                  <a:srgbClr val="FF0000"/>
                </a:solidFill>
              </a:rPr>
              <a:t>With some modifications it </a:t>
            </a:r>
            <a:r>
              <a:rPr lang="en-US" b="1" dirty="0">
                <a:solidFill>
                  <a:srgbClr val="FF0000"/>
                </a:solidFill>
              </a:rPr>
              <a:t>can</a:t>
            </a:r>
            <a:r>
              <a:rPr lang="en-US" dirty="0">
                <a:solidFill>
                  <a:srgbClr val="FF0000"/>
                </a:solidFill>
              </a:rPr>
              <a:t> be </a:t>
            </a:r>
            <a:r>
              <a:rPr lang="en-US" b="1" dirty="0">
                <a:solidFill>
                  <a:srgbClr val="FF0000"/>
                </a:solidFill>
              </a:rPr>
              <a:t>used</a:t>
            </a:r>
            <a:r>
              <a:rPr lang="en-US" dirty="0">
                <a:solidFill>
                  <a:srgbClr val="FF0000"/>
                </a:solidFill>
              </a:rPr>
              <a:t> for </a:t>
            </a:r>
            <a:r>
              <a:rPr lang="en-US" b="1" dirty="0">
                <a:solidFill>
                  <a:srgbClr val="FF0000"/>
                </a:solidFill>
              </a:rPr>
              <a:t>regression</a:t>
            </a:r>
            <a:r>
              <a:rPr lang="en-US" dirty="0">
                <a:solidFill>
                  <a:srgbClr val="FF0000"/>
                </a:solidFill>
              </a:rPr>
              <a:t> as well</a:t>
            </a:r>
            <a:endParaRPr lang="en-GB" dirty="0">
              <a:solidFill>
                <a:srgbClr val="FF0000"/>
              </a:solidFill>
            </a:endParaRPr>
          </a:p>
          <a:p>
            <a:pPr algn="just"/>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70</a:t>
            </a:fld>
            <a:endParaRPr lang="en-GB"/>
          </a:p>
        </p:txBody>
      </p:sp>
      <p:sp>
        <p:nvSpPr>
          <p:cNvPr id="5" name="Date Placeholder 4">
            <a:extLst>
              <a:ext uri="{FF2B5EF4-FFF2-40B4-BE49-F238E27FC236}">
                <a16:creationId xmlns:a16="http://schemas.microsoft.com/office/drawing/2014/main" id="{77736586-C819-41CC-B47A-6F53FCD7CE79}"/>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7252E1B9-2A85-4F09-8D9B-BE3D7D4FE2D1}"/>
              </a:ext>
            </a:extLst>
          </p:cNvPr>
          <p:cNvSpPr>
            <a:spLocks noGrp="1"/>
          </p:cNvSpPr>
          <p:nvPr>
            <p:ph type="ftr" sz="quarter" idx="11"/>
          </p:nvPr>
        </p:nvSpPr>
        <p:spPr/>
        <p:txBody>
          <a:bodyPr/>
          <a:lstStyle/>
          <a:p>
            <a:r>
              <a:rPr lang="en-US"/>
              <a:t>SIB Course: Introduction to Machine Learing</a:t>
            </a:r>
            <a:endParaRPr lang="fr-FR"/>
          </a:p>
        </p:txBody>
      </p:sp>
      <p:pic>
        <p:nvPicPr>
          <p:cNvPr id="5122"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728" y="2628944"/>
            <a:ext cx="3786573" cy="22978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5247" t="27202" r="43395" b="27147"/>
          <a:stretch/>
        </p:blipFill>
        <p:spPr>
          <a:xfrm>
            <a:off x="5268528" y="2314226"/>
            <a:ext cx="6213719" cy="3106860"/>
          </a:xfrm>
          <a:prstGeom prst="rect">
            <a:avLst/>
          </a:prstGeom>
        </p:spPr>
      </p:pic>
    </p:spTree>
    <p:extLst>
      <p:ext uri="{BB962C8B-B14F-4D97-AF65-F5344CB8AC3E}">
        <p14:creationId xmlns:p14="http://schemas.microsoft.com/office/powerpoint/2010/main" val="1634720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rgbClr val="1F497D"/>
                </a:solidFill>
                <a:latin typeface="Arial"/>
                <a:cs typeface="Arial"/>
              </a:rPr>
              <a:t>Naive Bayes (Supervised)</a:t>
            </a:r>
          </a:p>
        </p:txBody>
      </p:sp>
      <p:sp>
        <p:nvSpPr>
          <p:cNvPr id="3" name="Content Placeholder 2"/>
          <p:cNvSpPr>
            <a:spLocks noGrp="1"/>
          </p:cNvSpPr>
          <p:nvPr>
            <p:ph idx="1"/>
          </p:nvPr>
        </p:nvSpPr>
        <p:spPr>
          <a:xfrm>
            <a:off x="1219199" y="1575254"/>
            <a:ext cx="10189029" cy="4586060"/>
          </a:xfrm>
        </p:spPr>
        <p:txBody>
          <a:bodyPr>
            <a:normAutofit/>
          </a:bodyPr>
          <a:lstStyle/>
          <a:p>
            <a:pPr algn="just"/>
            <a:r>
              <a:rPr lang="en-GB" sz="2400" dirty="0"/>
              <a:t>Advantages include:</a:t>
            </a:r>
          </a:p>
          <a:p>
            <a:pPr lvl="1" algn="just"/>
            <a:r>
              <a:rPr lang="en-GB" sz="2000" dirty="0"/>
              <a:t>very easy to build and particularly useful for very large data sets. </a:t>
            </a:r>
          </a:p>
          <a:p>
            <a:pPr lvl="1" algn="just"/>
            <a:r>
              <a:rPr lang="en-GB" sz="2000" dirty="0"/>
              <a:t>outperform even highly sophisticated classification methods. </a:t>
            </a:r>
          </a:p>
          <a:p>
            <a:pPr lvl="1" algn="just"/>
            <a:r>
              <a:rPr lang="en-GB" sz="2000" dirty="0"/>
              <a:t>a good choice when CPU and memory resources are a limiting factor.</a:t>
            </a:r>
          </a:p>
          <a:p>
            <a:pPr lvl="1" algn="just"/>
            <a:r>
              <a:rPr lang="en-GB" sz="2000" dirty="0"/>
              <a:t>A good method if something fast and easy that performs pretty well is needed. </a:t>
            </a:r>
          </a:p>
          <a:p>
            <a:pPr algn="just"/>
            <a:r>
              <a:rPr lang="en-GB" sz="2400" dirty="0"/>
              <a:t>Its main disadvantage is that it does not consider the interactions between features.</a:t>
            </a:r>
          </a:p>
          <a:p>
            <a:pPr algn="just"/>
            <a:r>
              <a:rPr lang="en-GB" sz="2400" dirty="0"/>
              <a:t>Naive Bayes has been used in real-world applications such as:</a:t>
            </a:r>
          </a:p>
          <a:p>
            <a:pPr lvl="1" algn="just"/>
            <a:r>
              <a:rPr lang="en-GB" sz="2000" dirty="0"/>
              <a:t>Mining housekeeping genes </a:t>
            </a:r>
          </a:p>
          <a:p>
            <a:pPr lvl="1" algn="just"/>
            <a:r>
              <a:rPr lang="en-GB" sz="2000" dirty="0"/>
              <a:t>genetic association studies</a:t>
            </a:r>
          </a:p>
          <a:p>
            <a:pPr lvl="1" algn="just"/>
            <a:r>
              <a:rPr lang="en-GB" sz="2000" dirty="0"/>
              <a:t>discovering Alzheimer genetic biomarkers from whole genome sequencing (WGS) data</a:t>
            </a:r>
          </a:p>
          <a:p>
            <a:pPr algn="just"/>
            <a:endParaRPr lang="en-GB" sz="2400" dirty="0"/>
          </a:p>
        </p:txBody>
      </p:sp>
      <p:sp>
        <p:nvSpPr>
          <p:cNvPr id="4" name="Slide Number Placeholder 3"/>
          <p:cNvSpPr>
            <a:spLocks noGrp="1"/>
          </p:cNvSpPr>
          <p:nvPr>
            <p:ph type="sldNum" sz="quarter" idx="12"/>
          </p:nvPr>
        </p:nvSpPr>
        <p:spPr/>
        <p:txBody>
          <a:bodyPr/>
          <a:lstStyle/>
          <a:p>
            <a:fld id="{CD65278F-9B4F-43B6-B2CF-1B725A041392}" type="slidenum">
              <a:rPr lang="en-GB" smtClean="0"/>
              <a:t>71</a:t>
            </a:fld>
            <a:endParaRPr lang="en-GB"/>
          </a:p>
        </p:txBody>
      </p:sp>
      <p:sp>
        <p:nvSpPr>
          <p:cNvPr id="5" name="Date Placeholder 4">
            <a:extLst>
              <a:ext uri="{FF2B5EF4-FFF2-40B4-BE49-F238E27FC236}">
                <a16:creationId xmlns:a16="http://schemas.microsoft.com/office/drawing/2014/main" id="{77736586-C819-41CC-B47A-6F53FCD7CE79}"/>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7252E1B9-2A85-4F09-8D9B-BE3D7D4FE2D1}"/>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1105470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590929" cy="1011809"/>
          </a:xfrm>
        </p:spPr>
        <p:txBody>
          <a:bodyPr>
            <a:normAutofit/>
          </a:bodyPr>
          <a:lstStyle/>
          <a:p>
            <a:r>
              <a:rPr lang="en-GB" sz="3600" dirty="0">
                <a:solidFill>
                  <a:srgbClr val="1F497D"/>
                </a:solidFill>
                <a:latin typeface="Arial"/>
                <a:cs typeface="Arial"/>
              </a:rPr>
              <a:t>Support Vector Machines (Supervised)</a:t>
            </a:r>
          </a:p>
        </p:txBody>
      </p:sp>
      <p:sp>
        <p:nvSpPr>
          <p:cNvPr id="3" name="Content Placeholder 2"/>
          <p:cNvSpPr>
            <a:spLocks noGrp="1"/>
          </p:cNvSpPr>
          <p:nvPr>
            <p:ph idx="1"/>
          </p:nvPr>
        </p:nvSpPr>
        <p:spPr>
          <a:xfrm>
            <a:off x="1024127" y="1597024"/>
            <a:ext cx="10177273" cy="4575175"/>
          </a:xfrm>
        </p:spPr>
        <p:txBody>
          <a:bodyPr>
            <a:normAutofit/>
          </a:bodyPr>
          <a:lstStyle/>
          <a:p>
            <a:pPr algn="just"/>
            <a:r>
              <a:rPr lang="en-GB" dirty="0"/>
              <a:t>Support Vector Machine (SVM) is a supervised machine learning technique that is widely used in pattern recognition and classification problems — when your data has exactly two classes.</a:t>
            </a:r>
          </a:p>
          <a:p>
            <a:pPr algn="just"/>
            <a:r>
              <a:rPr lang="en-US" dirty="0"/>
              <a:t>In the SVM algorithm, we plot each data item as a point in n-dimensional space (where n is number of features we have) with the value of each feature being the value of a particular coordinate. </a:t>
            </a:r>
          </a:p>
          <a:p>
            <a:pPr algn="just"/>
            <a:r>
              <a:rPr lang="en-US" dirty="0"/>
              <a:t>Then, we perform classification by finding the hyper-plane that differentiates the two classes very well.</a:t>
            </a:r>
          </a:p>
          <a:p>
            <a:pPr lvl="1" algn="just">
              <a:spcBef>
                <a:spcPts val="1134"/>
              </a:spcBef>
            </a:pPr>
            <a:r>
              <a:rPr lang="en-US" sz="2000" dirty="0"/>
              <a:t>It constructs a hyperplane in multidimensional space to separate different classes.</a:t>
            </a:r>
          </a:p>
          <a:p>
            <a:pPr lvl="1" algn="just">
              <a:spcBef>
                <a:spcPts val="1134"/>
              </a:spcBef>
            </a:pPr>
            <a:r>
              <a:rPr lang="en-US" sz="2000" dirty="0"/>
              <a:t>SVM generates optimal hyperplane in an iterative manner, which is used to minimize an error.</a:t>
            </a:r>
          </a:p>
          <a:p>
            <a:pPr lvl="1" algn="just"/>
            <a:r>
              <a:rPr lang="en-US" sz="2000" dirty="0"/>
              <a:t>The core idea of SVM is to find a maximum marginal hyperplane(MMH) that best divides the dataset into classes.</a:t>
            </a:r>
          </a:p>
          <a:p>
            <a:pPr algn="just"/>
            <a:endParaRPr lang="en-GB" dirty="0"/>
          </a:p>
          <a:p>
            <a:pPr algn="just"/>
            <a:endParaRPr lang="en-GB" dirty="0"/>
          </a:p>
        </p:txBody>
      </p:sp>
      <p:sp>
        <p:nvSpPr>
          <p:cNvPr id="4" name="Slide Number Placeholder 3"/>
          <p:cNvSpPr>
            <a:spLocks noGrp="1"/>
          </p:cNvSpPr>
          <p:nvPr>
            <p:ph type="sldNum" sz="quarter" idx="12"/>
          </p:nvPr>
        </p:nvSpPr>
        <p:spPr/>
        <p:txBody>
          <a:bodyPr/>
          <a:lstStyle/>
          <a:p>
            <a:fld id="{CD65278F-9B4F-43B6-B2CF-1B725A041392}" type="slidenum">
              <a:rPr lang="en-GB" smtClean="0"/>
              <a:t>72</a:t>
            </a:fld>
            <a:endParaRPr lang="en-GB"/>
          </a:p>
        </p:txBody>
      </p:sp>
      <p:sp>
        <p:nvSpPr>
          <p:cNvPr id="5" name="Date Placeholder 4">
            <a:extLst>
              <a:ext uri="{FF2B5EF4-FFF2-40B4-BE49-F238E27FC236}">
                <a16:creationId xmlns:a16="http://schemas.microsoft.com/office/drawing/2014/main" id="{0371B81A-83E5-4981-8842-B5CFCD1BC8AA}"/>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C26AC49B-C99B-4F85-93B8-DDEA171145C4}"/>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3328508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590929" cy="1011809"/>
          </a:xfrm>
        </p:spPr>
        <p:txBody>
          <a:bodyPr>
            <a:normAutofit/>
          </a:bodyPr>
          <a:lstStyle/>
          <a:p>
            <a:r>
              <a:rPr lang="en-GB" sz="3600" dirty="0">
                <a:solidFill>
                  <a:srgbClr val="1F497D"/>
                </a:solidFill>
                <a:latin typeface="Arial"/>
                <a:cs typeface="Arial"/>
              </a:rPr>
              <a:t>Support Vector Machines (Supervised)</a:t>
            </a:r>
          </a:p>
        </p:txBody>
      </p:sp>
      <p:sp>
        <p:nvSpPr>
          <p:cNvPr id="3" name="Content Placeholder 2"/>
          <p:cNvSpPr>
            <a:spLocks noGrp="1"/>
          </p:cNvSpPr>
          <p:nvPr>
            <p:ph idx="1"/>
          </p:nvPr>
        </p:nvSpPr>
        <p:spPr>
          <a:xfrm>
            <a:off x="696685" y="1597025"/>
            <a:ext cx="10406743" cy="4607832"/>
          </a:xfrm>
        </p:spPr>
        <p:txBody>
          <a:bodyPr>
            <a:normAutofit/>
          </a:bodyPr>
          <a:lstStyle/>
          <a:p>
            <a:pPr algn="just"/>
            <a:r>
              <a:rPr lang="en-GB" sz="2400" dirty="0"/>
              <a:t>Advantages include high accuracy and even if the data is not linearly separable in the base feature space, SVM can work well with an appropriate kernel. </a:t>
            </a:r>
          </a:p>
          <a:p>
            <a:pPr algn="just"/>
            <a:r>
              <a:rPr lang="en-GB" sz="2400" dirty="0"/>
              <a:t>It can be used for both classification and regression, but mostly used in classification problems</a:t>
            </a:r>
          </a:p>
          <a:p>
            <a:pPr algn="just"/>
            <a:r>
              <a:rPr lang="en-GB" sz="2400" dirty="0"/>
              <a:t>However SVMs are memory-intensive, hard to interpret, and difficult to tune.</a:t>
            </a:r>
          </a:p>
          <a:p>
            <a:pPr algn="just"/>
            <a:r>
              <a:rPr lang="en-GB" sz="2400" dirty="0"/>
              <a:t>SVM is especially popular in text classification problems where very high-dimensional spaces are the norm.</a:t>
            </a:r>
          </a:p>
          <a:p>
            <a:pPr algn="just"/>
            <a:r>
              <a:rPr lang="en-GB" sz="2400" dirty="0"/>
              <a:t>SVM can be used in real-world bioinformatics applications such as:</a:t>
            </a:r>
          </a:p>
          <a:p>
            <a:pPr lvl="1" algn="just"/>
            <a:r>
              <a:rPr lang="en-GB" sz="2000" dirty="0"/>
              <a:t>Detecting persons with common diseases such as diabetes</a:t>
            </a:r>
          </a:p>
          <a:p>
            <a:pPr lvl="1" algn="just"/>
            <a:r>
              <a:rPr lang="en-GB" sz="2000" dirty="0"/>
              <a:t>Classification of genomic islands</a:t>
            </a:r>
          </a:p>
          <a:p>
            <a:pPr lvl="1" algn="just"/>
            <a:r>
              <a:rPr lang="en-US" sz="2000" dirty="0"/>
              <a:t>Classification of genes</a:t>
            </a:r>
            <a:endParaRPr lang="en-GB" sz="2000" dirty="0"/>
          </a:p>
        </p:txBody>
      </p:sp>
      <p:sp>
        <p:nvSpPr>
          <p:cNvPr id="4" name="Slide Number Placeholder 3"/>
          <p:cNvSpPr>
            <a:spLocks noGrp="1"/>
          </p:cNvSpPr>
          <p:nvPr>
            <p:ph type="sldNum" sz="quarter" idx="12"/>
          </p:nvPr>
        </p:nvSpPr>
        <p:spPr/>
        <p:txBody>
          <a:bodyPr/>
          <a:lstStyle/>
          <a:p>
            <a:fld id="{CD65278F-9B4F-43B6-B2CF-1B725A041392}" type="slidenum">
              <a:rPr lang="en-GB" smtClean="0"/>
              <a:t>73</a:t>
            </a:fld>
            <a:endParaRPr lang="en-GB"/>
          </a:p>
        </p:txBody>
      </p:sp>
      <p:sp>
        <p:nvSpPr>
          <p:cNvPr id="5" name="Date Placeholder 4">
            <a:extLst>
              <a:ext uri="{FF2B5EF4-FFF2-40B4-BE49-F238E27FC236}">
                <a16:creationId xmlns:a16="http://schemas.microsoft.com/office/drawing/2014/main" id="{0371B81A-83E5-4981-8842-B5CFCD1BC8AA}"/>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C26AC49B-C99B-4F85-93B8-DDEA171145C4}"/>
              </a:ext>
            </a:extLst>
          </p:cNvPr>
          <p:cNvSpPr>
            <a:spLocks noGrp="1"/>
          </p:cNvSpPr>
          <p:nvPr>
            <p:ph type="ftr" sz="quarter" idx="11"/>
          </p:nvPr>
        </p:nvSpPr>
        <p:spPr/>
        <p:txBody>
          <a:bodyPr/>
          <a:lstStyle/>
          <a:p>
            <a:r>
              <a:rPr lang="en-US"/>
              <a:t>SIB Course: Introduction to Machine Learing</a:t>
            </a:r>
            <a:endParaRPr lang="fr-FR"/>
          </a:p>
        </p:txBody>
      </p:sp>
    </p:spTree>
    <p:extLst>
      <p:ext uri="{BB962C8B-B14F-4D97-AF65-F5344CB8AC3E}">
        <p14:creationId xmlns:p14="http://schemas.microsoft.com/office/powerpoint/2010/main" val="2627545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03E4-EDAB-4857-B48A-D08E2F5E4F13}"/>
              </a:ext>
            </a:extLst>
          </p:cNvPr>
          <p:cNvSpPr>
            <a:spLocks noGrp="1"/>
          </p:cNvSpPr>
          <p:nvPr>
            <p:ph type="title"/>
          </p:nvPr>
        </p:nvSpPr>
        <p:spPr/>
        <p:txBody>
          <a:bodyPr/>
          <a:lstStyle/>
          <a:p>
            <a:r>
              <a:rPr lang="en-US" dirty="0"/>
              <a:t>Logistic Regression (supervised)</a:t>
            </a:r>
            <a:endParaRPr lang="el-GR" dirty="0"/>
          </a:p>
        </p:txBody>
      </p:sp>
      <p:sp>
        <p:nvSpPr>
          <p:cNvPr id="3" name="Content Placeholder 2">
            <a:extLst>
              <a:ext uri="{FF2B5EF4-FFF2-40B4-BE49-F238E27FC236}">
                <a16:creationId xmlns:a16="http://schemas.microsoft.com/office/drawing/2014/main" id="{1D4A6FCB-223B-4B2E-AFF2-FAFEC2B24202}"/>
              </a:ext>
            </a:extLst>
          </p:cNvPr>
          <p:cNvSpPr>
            <a:spLocks noGrp="1"/>
          </p:cNvSpPr>
          <p:nvPr>
            <p:ph idx="1"/>
          </p:nvPr>
        </p:nvSpPr>
        <p:spPr/>
        <p:txBody>
          <a:bodyPr/>
          <a:lstStyle/>
          <a:p>
            <a:pPr lvl="0" algn="just"/>
            <a:r>
              <a:rPr lang="en-US" sz="2800" dirty="0"/>
              <a:t>It is a regression model that predicts probabilities</a:t>
            </a:r>
          </a:p>
          <a:p>
            <a:pPr lvl="0" algn="just"/>
            <a:endParaRPr lang="en-US" sz="2800" dirty="0"/>
          </a:p>
          <a:p>
            <a:pPr lvl="0" algn="just"/>
            <a:endParaRPr lang="en-US" sz="2800" dirty="0"/>
          </a:p>
          <a:p>
            <a:pPr lvl="0" algn="just"/>
            <a:endParaRPr lang="en-US" sz="2800" dirty="0"/>
          </a:p>
          <a:p>
            <a:pPr lvl="0" algn="just"/>
            <a:endParaRPr lang="en-US" sz="2800" dirty="0"/>
          </a:p>
          <a:p>
            <a:pPr algn="just"/>
            <a:endParaRPr lang="en-US" b="1" dirty="0"/>
          </a:p>
          <a:p>
            <a:pPr algn="just"/>
            <a:r>
              <a:rPr lang="en-US" sz="2000" b="1" dirty="0"/>
              <a:t>Note</a:t>
            </a:r>
            <a:r>
              <a:rPr lang="en-US" sz="2000" dirty="0"/>
              <a:t>: </a:t>
            </a:r>
            <a:r>
              <a:rPr lang="en-US" sz="2000" b="1" dirty="0"/>
              <a:t>Classification</a:t>
            </a:r>
            <a:r>
              <a:rPr lang="en-US" sz="2000" dirty="0"/>
              <a:t> refers to predicting whether an event will occur (Yes/No). While </a:t>
            </a:r>
            <a:r>
              <a:rPr lang="en-US" sz="2000" b="1" dirty="0"/>
              <a:t>regression</a:t>
            </a:r>
            <a:r>
              <a:rPr lang="en-US" sz="2000" dirty="0"/>
              <a:t> refers to the probability that an event will occur.</a:t>
            </a:r>
            <a:endParaRPr lang="el-GR" dirty="0"/>
          </a:p>
        </p:txBody>
      </p:sp>
      <p:sp>
        <p:nvSpPr>
          <p:cNvPr id="4" name="Date Placeholder 3">
            <a:extLst>
              <a:ext uri="{FF2B5EF4-FFF2-40B4-BE49-F238E27FC236}">
                <a16:creationId xmlns:a16="http://schemas.microsoft.com/office/drawing/2014/main" id="{11CD5516-C804-4897-B2B9-A505E1CBF360}"/>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C323722D-77DB-4CCF-9E7D-BC228DF41995}"/>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54F0A57-E07D-40E8-8092-20A1539BF438}"/>
              </a:ext>
            </a:extLst>
          </p:cNvPr>
          <p:cNvSpPr>
            <a:spLocks noGrp="1"/>
          </p:cNvSpPr>
          <p:nvPr>
            <p:ph type="sldNum" sz="quarter" idx="12"/>
          </p:nvPr>
        </p:nvSpPr>
        <p:spPr/>
        <p:txBody>
          <a:bodyPr/>
          <a:lstStyle/>
          <a:p>
            <a:fld id="{4FAB73BC-B049-4115-A692-8D63A059BFB8}" type="slidenum">
              <a:rPr lang="en-US" smtClean="0"/>
              <a:t>74</a:t>
            </a:fld>
            <a:endParaRPr lang="en-US" dirty="0"/>
          </a:p>
        </p:txBody>
      </p:sp>
      <p:pic>
        <p:nvPicPr>
          <p:cNvPr id="8" name="Image66">
            <a:extLst>
              <a:ext uri="{FF2B5EF4-FFF2-40B4-BE49-F238E27FC236}">
                <a16:creationId xmlns:a16="http://schemas.microsoft.com/office/drawing/2014/main" id="{F5E7B397-F65E-49A4-861C-E484C532D9F7}"/>
              </a:ext>
            </a:extLst>
          </p:cNvPr>
          <p:cNvPicPr/>
          <p:nvPr/>
        </p:nvPicPr>
        <p:blipFill rotWithShape="1">
          <a:blip r:embed="rId2">
            <a:lum/>
            <a:alphaModFix/>
          </a:blip>
          <a:srcRect l="23890" t="39450" r="41031" b="40322"/>
          <a:stretch/>
        </p:blipFill>
        <p:spPr>
          <a:xfrm>
            <a:off x="1323278" y="2868068"/>
            <a:ext cx="8272783" cy="2551425"/>
          </a:xfrm>
          <a:prstGeom prst="rect">
            <a:avLst/>
          </a:prstGeom>
        </p:spPr>
      </p:pic>
    </p:spTree>
    <p:extLst>
      <p:ext uri="{BB962C8B-B14F-4D97-AF65-F5344CB8AC3E}">
        <p14:creationId xmlns:p14="http://schemas.microsoft.com/office/powerpoint/2010/main" val="1828441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71E-022D-45B2-8442-F24A996BDA09}"/>
              </a:ext>
            </a:extLst>
          </p:cNvPr>
          <p:cNvSpPr>
            <a:spLocks noGrp="1"/>
          </p:cNvSpPr>
          <p:nvPr>
            <p:ph type="title"/>
          </p:nvPr>
        </p:nvSpPr>
        <p:spPr/>
        <p:txBody>
          <a:bodyPr/>
          <a:lstStyle/>
          <a:p>
            <a:r>
              <a:rPr lang="en-US" dirty="0"/>
              <a:t>Generalized Linear Models (GLM)</a:t>
            </a:r>
            <a:endParaRPr lang="el-GR" dirty="0"/>
          </a:p>
        </p:txBody>
      </p:sp>
      <p:sp>
        <p:nvSpPr>
          <p:cNvPr id="3" name="Content Placeholder 2">
            <a:extLst>
              <a:ext uri="{FF2B5EF4-FFF2-40B4-BE49-F238E27FC236}">
                <a16:creationId xmlns:a16="http://schemas.microsoft.com/office/drawing/2014/main" id="{62B02890-C572-437D-918D-619C6C60D7EC}"/>
              </a:ext>
            </a:extLst>
          </p:cNvPr>
          <p:cNvSpPr>
            <a:spLocks noGrp="1"/>
          </p:cNvSpPr>
          <p:nvPr>
            <p:ph idx="1"/>
          </p:nvPr>
        </p:nvSpPr>
        <p:spPr/>
        <p:txBody>
          <a:bodyPr/>
          <a:lstStyle/>
          <a:p>
            <a:pPr lvl="1"/>
            <a:r>
              <a:rPr lang="en-US" sz="2000" dirty="0"/>
              <a:t>The term </a:t>
            </a:r>
            <a:r>
              <a:rPr lang="en-US" sz="2000" b="1" i="1" dirty="0"/>
              <a:t>generalized linear model </a:t>
            </a:r>
            <a:r>
              <a:rPr lang="en-US" sz="2000" dirty="0"/>
              <a:t>(GLIM or GLM) refers to a larger class of models </a:t>
            </a:r>
          </a:p>
          <a:p>
            <a:pPr lvl="1"/>
            <a:r>
              <a:rPr lang="en-US" sz="2000" dirty="0"/>
              <a:t>In these models, the response variable </a:t>
            </a:r>
            <a:r>
              <a:rPr lang="en-US" sz="2000" dirty="0" err="1"/>
              <a:t>y</a:t>
            </a:r>
            <a:r>
              <a:rPr lang="en-US" sz="2000" baseline="-25000" dirty="0" err="1"/>
              <a:t>i</a:t>
            </a:r>
            <a:r>
              <a:rPr lang="en-US" sz="2000" dirty="0"/>
              <a:t> is assumed to follow an exponential family distribution with mean </a:t>
            </a:r>
            <a:r>
              <a:rPr lang="en-US" sz="2000" dirty="0" err="1"/>
              <a:t>μ</a:t>
            </a:r>
            <a:r>
              <a:rPr lang="en-US" sz="2000" baseline="-25000" dirty="0" err="1"/>
              <a:t>i</a:t>
            </a:r>
            <a:r>
              <a:rPr lang="en-US" sz="2000" dirty="0"/>
              <a:t>, which is assumed to be some (often nonlinear) function.</a:t>
            </a:r>
          </a:p>
          <a:p>
            <a:pPr lvl="1"/>
            <a:r>
              <a:rPr lang="en-US" sz="2000" dirty="0"/>
              <a:t>GLMs are a broad class of models that include linear regression, ANOVA, Poisson regression, log-linear models etc.</a:t>
            </a:r>
          </a:p>
          <a:p>
            <a:pPr lvl="1"/>
            <a:r>
              <a:rPr lang="en-US" sz="2000" dirty="0"/>
              <a:t>Some of the models are:</a:t>
            </a:r>
          </a:p>
          <a:p>
            <a:pPr lvl="2"/>
            <a:endParaRPr lang="en-US" dirty="0"/>
          </a:p>
          <a:p>
            <a:endParaRPr lang="el-GR" dirty="0"/>
          </a:p>
        </p:txBody>
      </p:sp>
      <p:sp>
        <p:nvSpPr>
          <p:cNvPr id="4" name="Date Placeholder 3">
            <a:extLst>
              <a:ext uri="{FF2B5EF4-FFF2-40B4-BE49-F238E27FC236}">
                <a16:creationId xmlns:a16="http://schemas.microsoft.com/office/drawing/2014/main" id="{991EF700-70AA-49F3-8922-55BB54D5D522}"/>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42EA5CBB-63F2-4FF8-B1C5-3F42EE74205C}"/>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E4E4386A-CB2C-42C4-B21A-940F18824010}"/>
              </a:ext>
            </a:extLst>
          </p:cNvPr>
          <p:cNvSpPr>
            <a:spLocks noGrp="1"/>
          </p:cNvSpPr>
          <p:nvPr>
            <p:ph type="sldNum" sz="quarter" idx="12"/>
          </p:nvPr>
        </p:nvSpPr>
        <p:spPr/>
        <p:txBody>
          <a:bodyPr/>
          <a:lstStyle/>
          <a:p>
            <a:fld id="{4FAB73BC-B049-4115-A692-8D63A059BFB8}" type="slidenum">
              <a:rPr lang="en-US" smtClean="0"/>
              <a:t>75</a:t>
            </a:fld>
            <a:endParaRPr lang="en-US" dirty="0"/>
          </a:p>
        </p:txBody>
      </p:sp>
      <p:graphicFrame>
        <p:nvGraphicFramePr>
          <p:cNvPr id="7" name="Table 6">
            <a:extLst>
              <a:ext uri="{FF2B5EF4-FFF2-40B4-BE49-F238E27FC236}">
                <a16:creationId xmlns:a16="http://schemas.microsoft.com/office/drawing/2014/main" id="{ADCF488A-3452-42F4-800B-2631FFC907E5}"/>
              </a:ext>
            </a:extLst>
          </p:cNvPr>
          <p:cNvGraphicFramePr>
            <a:graphicFrameLocks noGrp="1"/>
          </p:cNvGraphicFramePr>
          <p:nvPr>
            <p:extLst>
              <p:ext uri="{D42A27DB-BD31-4B8C-83A1-F6EECF244321}">
                <p14:modId xmlns:p14="http://schemas.microsoft.com/office/powerpoint/2010/main" val="1084990190"/>
              </p:ext>
            </p:extLst>
          </p:nvPr>
        </p:nvGraphicFramePr>
        <p:xfrm>
          <a:off x="1549399" y="4297680"/>
          <a:ext cx="8128000" cy="153585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15240125"/>
                    </a:ext>
                  </a:extLst>
                </a:gridCol>
                <a:gridCol w="4064000">
                  <a:extLst>
                    <a:ext uri="{9D8B030D-6E8A-4147-A177-3AD203B41FA5}">
                      <a16:colId xmlns:a16="http://schemas.microsoft.com/office/drawing/2014/main" val="455699709"/>
                    </a:ext>
                  </a:extLst>
                </a:gridCol>
              </a:tblGrid>
              <a:tr h="357442">
                <a:tc>
                  <a:txBody>
                    <a:bodyPr/>
                    <a:lstStyle/>
                    <a:p>
                      <a:r>
                        <a:rPr lang="en-US" dirty="0"/>
                        <a:t>Model</a:t>
                      </a:r>
                    </a:p>
                  </a:txBody>
                  <a:tcPr/>
                </a:tc>
                <a:tc>
                  <a:txBody>
                    <a:bodyPr/>
                    <a:lstStyle/>
                    <a:p>
                      <a:r>
                        <a:rPr lang="en-US" dirty="0"/>
                        <a:t>Probability Distribution</a:t>
                      </a:r>
                    </a:p>
                  </a:txBody>
                  <a:tcPr/>
                </a:tc>
                <a:extLst>
                  <a:ext uri="{0D108BD9-81ED-4DB2-BD59-A6C34878D82A}">
                    <a16:rowId xmlns:a16="http://schemas.microsoft.com/office/drawing/2014/main" val="2073934902"/>
                  </a:ext>
                </a:extLst>
              </a:tr>
              <a:tr h="438573">
                <a:tc>
                  <a:txBody>
                    <a:bodyPr/>
                    <a:lstStyle/>
                    <a:p>
                      <a:r>
                        <a:rPr lang="en-US" dirty="0"/>
                        <a:t>Linear Regression</a:t>
                      </a:r>
                    </a:p>
                  </a:txBody>
                  <a:tcPr/>
                </a:tc>
                <a:tc>
                  <a:txBody>
                    <a:bodyPr/>
                    <a:lstStyle/>
                    <a:p>
                      <a:r>
                        <a:rPr lang="en-US" dirty="0"/>
                        <a:t>Normal</a:t>
                      </a:r>
                    </a:p>
                  </a:txBody>
                  <a:tcPr/>
                </a:tc>
                <a:extLst>
                  <a:ext uri="{0D108BD9-81ED-4DB2-BD59-A6C34878D82A}">
                    <a16:rowId xmlns:a16="http://schemas.microsoft.com/office/drawing/2014/main" val="2676793629"/>
                  </a:ext>
                </a:extLst>
              </a:tr>
              <a:tr h="357442">
                <a:tc>
                  <a:txBody>
                    <a:bodyPr/>
                    <a:lstStyle/>
                    <a:p>
                      <a:r>
                        <a:rPr lang="en-US" dirty="0"/>
                        <a:t>Logistic Regression</a:t>
                      </a:r>
                    </a:p>
                  </a:txBody>
                  <a:tcPr/>
                </a:tc>
                <a:tc>
                  <a:txBody>
                    <a:bodyPr/>
                    <a:lstStyle/>
                    <a:p>
                      <a:r>
                        <a:rPr lang="en-US" dirty="0"/>
                        <a:t>Binomial</a:t>
                      </a:r>
                    </a:p>
                  </a:txBody>
                  <a:tcPr/>
                </a:tc>
                <a:extLst>
                  <a:ext uri="{0D108BD9-81ED-4DB2-BD59-A6C34878D82A}">
                    <a16:rowId xmlns:a16="http://schemas.microsoft.com/office/drawing/2014/main" val="3526218911"/>
                  </a:ext>
                </a:extLst>
              </a:tr>
              <a:tr h="357442">
                <a:tc>
                  <a:txBody>
                    <a:bodyPr/>
                    <a:lstStyle/>
                    <a:p>
                      <a:r>
                        <a:rPr lang="en-US" dirty="0"/>
                        <a:t>Poisson</a:t>
                      </a:r>
                      <a:r>
                        <a:rPr lang="en-US" baseline="0" dirty="0"/>
                        <a:t> Regression</a:t>
                      </a:r>
                      <a:endParaRPr lang="en-US" dirty="0"/>
                    </a:p>
                  </a:txBody>
                  <a:tcPr/>
                </a:tc>
                <a:tc>
                  <a:txBody>
                    <a:bodyPr/>
                    <a:lstStyle/>
                    <a:p>
                      <a:r>
                        <a:rPr lang="en-US" dirty="0"/>
                        <a:t>Poisson</a:t>
                      </a:r>
                    </a:p>
                  </a:txBody>
                  <a:tcPr/>
                </a:tc>
                <a:extLst>
                  <a:ext uri="{0D108BD9-81ED-4DB2-BD59-A6C34878D82A}">
                    <a16:rowId xmlns:a16="http://schemas.microsoft.com/office/drawing/2014/main" val="863408186"/>
                  </a:ext>
                </a:extLst>
              </a:tr>
            </a:tbl>
          </a:graphicData>
        </a:graphic>
      </p:graphicFrame>
    </p:spTree>
    <p:extLst>
      <p:ext uri="{BB962C8B-B14F-4D97-AF65-F5344CB8AC3E}">
        <p14:creationId xmlns:p14="http://schemas.microsoft.com/office/powerpoint/2010/main" val="2201621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01AF-AA36-4003-B393-1BFB52024E64}"/>
              </a:ext>
            </a:extLst>
          </p:cNvPr>
          <p:cNvSpPr>
            <a:spLocks noGrp="1"/>
          </p:cNvSpPr>
          <p:nvPr>
            <p:ph type="title"/>
          </p:nvPr>
        </p:nvSpPr>
        <p:spPr/>
        <p:txBody>
          <a:bodyPr>
            <a:normAutofit fontScale="90000"/>
          </a:bodyPr>
          <a:lstStyle/>
          <a:p>
            <a:r>
              <a:rPr lang="en-US" dirty="0"/>
              <a:t>Example of Logistic Regression – Predicting </a:t>
            </a:r>
            <a:r>
              <a:rPr lang="en-US" dirty="0" err="1"/>
              <a:t>duchenne</a:t>
            </a:r>
            <a:r>
              <a:rPr lang="en-US" dirty="0"/>
              <a:t> muscular dystrophy (DMD)</a:t>
            </a:r>
            <a:endParaRPr lang="el-GR" dirty="0"/>
          </a:p>
        </p:txBody>
      </p:sp>
      <p:sp>
        <p:nvSpPr>
          <p:cNvPr id="3" name="Content Placeholder 2">
            <a:extLst>
              <a:ext uri="{FF2B5EF4-FFF2-40B4-BE49-F238E27FC236}">
                <a16:creationId xmlns:a16="http://schemas.microsoft.com/office/drawing/2014/main" id="{6EDA88BA-2CAF-4112-9C94-D2503F4F9A99}"/>
              </a:ext>
            </a:extLst>
          </p:cNvPr>
          <p:cNvSpPr>
            <a:spLocks noGrp="1"/>
          </p:cNvSpPr>
          <p:nvPr>
            <p:ph idx="1"/>
          </p:nvPr>
        </p:nvSpPr>
        <p:spPr>
          <a:xfrm>
            <a:off x="1024128" y="1973766"/>
            <a:ext cx="9720073" cy="1360449"/>
          </a:xfrm>
        </p:spPr>
        <p:txBody>
          <a:bodyPr>
            <a:normAutofit fontScale="85000" lnSpcReduction="20000"/>
          </a:bodyPr>
          <a:lstStyle/>
          <a:p>
            <a:pPr lvl="0" algn="just"/>
            <a:r>
              <a:rPr lang="en-US" sz="2400" dirty="0"/>
              <a:t>We want to develop a test to detect the gene for DMD in women.</a:t>
            </a:r>
          </a:p>
          <a:p>
            <a:pPr lvl="1" algn="just"/>
            <a:r>
              <a:rPr lang="en-US" sz="2000" dirty="0"/>
              <a:t>The test uses the measurements of 2 enzymes in the blood (CK and H).</a:t>
            </a:r>
          </a:p>
          <a:p>
            <a:pPr lvl="1" algn="just"/>
            <a:r>
              <a:rPr lang="en-US" sz="2000" dirty="0"/>
              <a:t>What is the probability that a woman is a DMD carrier based on her CK and H levels?</a:t>
            </a:r>
          </a:p>
          <a:p>
            <a:pPr lvl="1" algn="just"/>
            <a:r>
              <a:rPr lang="en-US" sz="2000" dirty="0"/>
              <a:t>We cannot use linear regression (where the outcome is 0:False and 1:True), because the linear model will predict probabilities outside the range of 0 and 1.</a:t>
            </a:r>
          </a:p>
          <a:p>
            <a:pPr lvl="1"/>
            <a:endParaRPr lang="en-US" sz="2400" dirty="0"/>
          </a:p>
          <a:p>
            <a:endParaRPr lang="el-GR" dirty="0"/>
          </a:p>
        </p:txBody>
      </p:sp>
      <p:sp>
        <p:nvSpPr>
          <p:cNvPr id="4" name="Date Placeholder 3">
            <a:extLst>
              <a:ext uri="{FF2B5EF4-FFF2-40B4-BE49-F238E27FC236}">
                <a16:creationId xmlns:a16="http://schemas.microsoft.com/office/drawing/2014/main" id="{B2279541-AFAD-47C9-8376-27A24110789E}"/>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80A4EE92-8D64-4ABA-A4E3-8F719CC21D29}"/>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2C4A50D9-8520-4685-8D40-922BF1D2EEA5}"/>
              </a:ext>
            </a:extLst>
          </p:cNvPr>
          <p:cNvSpPr>
            <a:spLocks noGrp="1"/>
          </p:cNvSpPr>
          <p:nvPr>
            <p:ph type="sldNum" sz="quarter" idx="12"/>
          </p:nvPr>
        </p:nvSpPr>
        <p:spPr/>
        <p:txBody>
          <a:bodyPr/>
          <a:lstStyle/>
          <a:p>
            <a:fld id="{4FAB73BC-B049-4115-A692-8D63A059BFB8}" type="slidenum">
              <a:rPr lang="en-US" smtClean="0"/>
              <a:t>76</a:t>
            </a:fld>
            <a:endParaRPr lang="en-US" dirty="0"/>
          </a:p>
        </p:txBody>
      </p:sp>
      <p:pic>
        <p:nvPicPr>
          <p:cNvPr id="7" name="Picture 6">
            <a:extLst>
              <a:ext uri="{FF2B5EF4-FFF2-40B4-BE49-F238E27FC236}">
                <a16:creationId xmlns:a16="http://schemas.microsoft.com/office/drawing/2014/main" id="{3532FF9D-C69F-403E-9241-8290E4AD9EC8}"/>
              </a:ext>
            </a:extLst>
          </p:cNvPr>
          <p:cNvPicPr>
            <a:picLocks noChangeAspect="1"/>
          </p:cNvPicPr>
          <p:nvPr/>
        </p:nvPicPr>
        <p:blipFill rotWithShape="1">
          <a:blip r:embed="rId2"/>
          <a:srcRect l="12963" t="47394" r="40061" b="16239"/>
          <a:stretch/>
        </p:blipFill>
        <p:spPr>
          <a:xfrm>
            <a:off x="2190514" y="3253754"/>
            <a:ext cx="7387300" cy="3216950"/>
          </a:xfrm>
          <a:prstGeom prst="rect">
            <a:avLst/>
          </a:prstGeom>
        </p:spPr>
      </p:pic>
    </p:spTree>
    <p:extLst>
      <p:ext uri="{BB962C8B-B14F-4D97-AF65-F5344CB8AC3E}">
        <p14:creationId xmlns:p14="http://schemas.microsoft.com/office/powerpoint/2010/main" val="2025581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14984"/>
          </a:xfrm>
        </p:spPr>
        <p:txBody>
          <a:bodyPr/>
          <a:lstStyle/>
          <a:p>
            <a:r>
              <a:rPr lang="en-US" dirty="0"/>
              <a:t>Supervised learning - datasets</a:t>
            </a:r>
          </a:p>
        </p:txBody>
      </p:sp>
      <p:sp>
        <p:nvSpPr>
          <p:cNvPr id="3" name="Content Placeholder 2"/>
          <p:cNvSpPr>
            <a:spLocks noGrp="1"/>
          </p:cNvSpPr>
          <p:nvPr>
            <p:ph idx="1"/>
          </p:nvPr>
        </p:nvSpPr>
        <p:spPr>
          <a:xfrm>
            <a:off x="1024128" y="1600200"/>
            <a:ext cx="9720073" cy="4709160"/>
          </a:xfrm>
        </p:spPr>
        <p:txBody>
          <a:bodyPr>
            <a:noAutofit/>
          </a:bodyPr>
          <a:lstStyle/>
          <a:p>
            <a:pPr lvl="0" algn="just"/>
            <a:r>
              <a:rPr lang="en-US" sz="2800" b="1" dirty="0">
                <a:latin typeface="Times New Roman" pitchFamily="18"/>
              </a:rPr>
              <a:t>Training dataset</a:t>
            </a:r>
          </a:p>
          <a:p>
            <a:pPr lvl="1"/>
            <a:r>
              <a:rPr lang="en-US" sz="2800" dirty="0">
                <a:latin typeface="Times New Roman" pitchFamily="18"/>
              </a:rPr>
              <a:t>The subset of the dataset provided to the algorithm for learning is called the training set.</a:t>
            </a:r>
          </a:p>
          <a:p>
            <a:pPr lvl="0" algn="just"/>
            <a:r>
              <a:rPr lang="en-US" sz="2800" b="1" dirty="0">
                <a:latin typeface="Times New Roman" pitchFamily="18"/>
              </a:rPr>
              <a:t>Validation dataset</a:t>
            </a:r>
          </a:p>
          <a:p>
            <a:pPr algn="just"/>
            <a:r>
              <a:rPr lang="en-US" sz="2800" dirty="0"/>
              <a:t>A set of examples used to tune the parameters of a classifier/</a:t>
            </a:r>
            <a:r>
              <a:rPr lang="en-US" sz="2800" dirty="0" err="1"/>
              <a:t>regressor</a:t>
            </a:r>
            <a:r>
              <a:rPr lang="en-US" sz="2800" dirty="0"/>
              <a:t>, for example to choose the number of hidden units in a neural network.</a:t>
            </a:r>
          </a:p>
          <a:p>
            <a:pPr algn="just" fontAlgn="base"/>
            <a:r>
              <a:rPr lang="en-US" sz="2800" b="1" dirty="0">
                <a:latin typeface="Times New Roman" pitchFamily="18"/>
              </a:rPr>
              <a:t>Test dataset</a:t>
            </a:r>
          </a:p>
          <a:p>
            <a:pPr fontAlgn="base"/>
            <a:r>
              <a:rPr lang="en-US" sz="2800" dirty="0"/>
              <a:t>A set of examples used only to assess the performance of a fully-specified classifier/</a:t>
            </a:r>
            <a:r>
              <a:rPr lang="en-US" sz="2800" dirty="0" err="1"/>
              <a:t>regressor</a:t>
            </a:r>
            <a:endParaRPr lang="en-US" sz="2800"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77</a:t>
            </a:fld>
            <a:endParaRPr lang="en-US" dirty="0"/>
          </a:p>
        </p:txBody>
      </p:sp>
    </p:spTree>
    <p:extLst>
      <p:ext uri="{BB962C8B-B14F-4D97-AF65-F5344CB8AC3E}">
        <p14:creationId xmlns:p14="http://schemas.microsoft.com/office/powerpoint/2010/main" val="2937033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6659-C531-4686-BC70-66C91DB5A24D}"/>
              </a:ext>
            </a:extLst>
          </p:cNvPr>
          <p:cNvSpPr>
            <a:spLocks noGrp="1"/>
          </p:cNvSpPr>
          <p:nvPr>
            <p:ph type="title"/>
          </p:nvPr>
        </p:nvSpPr>
        <p:spPr/>
        <p:txBody>
          <a:bodyPr/>
          <a:lstStyle/>
          <a:p>
            <a:r>
              <a:rPr lang="en-US" dirty="0"/>
              <a:t>Supervised learning datasets</a:t>
            </a:r>
            <a:endParaRPr lang="el-GR" dirty="0"/>
          </a:p>
        </p:txBody>
      </p:sp>
      <p:sp>
        <p:nvSpPr>
          <p:cNvPr id="3" name="Content Placeholder 2">
            <a:extLst>
              <a:ext uri="{FF2B5EF4-FFF2-40B4-BE49-F238E27FC236}">
                <a16:creationId xmlns:a16="http://schemas.microsoft.com/office/drawing/2014/main" id="{2448B04A-83FF-4BCD-AC39-EEA86BDC932D}"/>
              </a:ext>
            </a:extLst>
          </p:cNvPr>
          <p:cNvSpPr>
            <a:spLocks noGrp="1"/>
          </p:cNvSpPr>
          <p:nvPr>
            <p:ph idx="1"/>
          </p:nvPr>
        </p:nvSpPr>
        <p:spPr/>
        <p:txBody>
          <a:bodyPr>
            <a:normAutofit lnSpcReduction="10000"/>
          </a:bodyPr>
          <a:lstStyle/>
          <a:p>
            <a:pPr lvl="0" algn="just"/>
            <a:r>
              <a:rPr lang="en-US" b="1" dirty="0">
                <a:latin typeface="Times New Roman" pitchFamily="18"/>
              </a:rPr>
              <a:t>Train-test-validation split ratio</a:t>
            </a:r>
          </a:p>
          <a:p>
            <a:pPr lvl="0">
              <a:buNone/>
            </a:pPr>
            <a:endParaRPr lang="en-US" dirty="0">
              <a:latin typeface="Times New Roman" pitchFamily="18"/>
            </a:endParaRPr>
          </a:p>
          <a:p>
            <a:pPr lvl="0">
              <a:buNone/>
            </a:pPr>
            <a:endParaRPr lang="en-US" dirty="0">
              <a:latin typeface="Times New Roman" pitchFamily="18"/>
            </a:endParaRPr>
          </a:p>
          <a:p>
            <a:pPr lvl="0">
              <a:buNone/>
            </a:pPr>
            <a:endParaRPr lang="en-US" dirty="0">
              <a:latin typeface="Times New Roman" pitchFamily="18"/>
            </a:endParaRPr>
          </a:p>
          <a:p>
            <a:pPr lvl="0">
              <a:buNone/>
            </a:pPr>
            <a:endParaRPr lang="en-US" dirty="0">
              <a:latin typeface="Times New Roman" pitchFamily="18"/>
            </a:endParaRPr>
          </a:p>
          <a:p>
            <a:pPr lvl="0">
              <a:buNone/>
            </a:pPr>
            <a:endParaRPr lang="en-US" sz="3600" dirty="0">
              <a:latin typeface="Times New Roman" pitchFamily="18"/>
            </a:endParaRPr>
          </a:p>
          <a:p>
            <a:pPr lvl="1"/>
            <a:r>
              <a:rPr lang="en-US" sz="3200" dirty="0">
                <a:latin typeface="Times New Roman" pitchFamily="18"/>
              </a:rPr>
              <a:t>This mainly depends on 2 things.</a:t>
            </a:r>
          </a:p>
          <a:p>
            <a:pPr lvl="2">
              <a:buFont typeface="OpenSymbol"/>
              <a:buChar char="➢"/>
            </a:pPr>
            <a:r>
              <a:rPr lang="en-US" sz="2400" dirty="0">
                <a:latin typeface="Times New Roman" pitchFamily="18"/>
              </a:rPr>
              <a:t>The total number of samples in your data</a:t>
            </a:r>
          </a:p>
          <a:p>
            <a:pPr lvl="2">
              <a:buFont typeface="OpenSymbol"/>
              <a:buChar char="➢"/>
            </a:pPr>
            <a:r>
              <a:rPr lang="en-US" sz="2400" dirty="0">
                <a:latin typeface="Times New Roman" pitchFamily="18"/>
              </a:rPr>
              <a:t>The actual model we are training</a:t>
            </a:r>
          </a:p>
          <a:p>
            <a:pPr marL="0" indent="0">
              <a:buNone/>
            </a:pPr>
            <a:endParaRPr lang="el-GR" dirty="0"/>
          </a:p>
        </p:txBody>
      </p:sp>
      <p:sp>
        <p:nvSpPr>
          <p:cNvPr id="4" name="Date Placeholder 3">
            <a:extLst>
              <a:ext uri="{FF2B5EF4-FFF2-40B4-BE49-F238E27FC236}">
                <a16:creationId xmlns:a16="http://schemas.microsoft.com/office/drawing/2014/main" id="{38302457-1A61-43E2-9C07-E61D431D2886}"/>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3C757097-1925-4160-A468-EFDDB652C421}"/>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7CBBE066-7AF1-4E40-8342-512322BDD86B}"/>
              </a:ext>
            </a:extLst>
          </p:cNvPr>
          <p:cNvSpPr>
            <a:spLocks noGrp="1"/>
          </p:cNvSpPr>
          <p:nvPr>
            <p:ph type="sldNum" sz="quarter" idx="12"/>
          </p:nvPr>
        </p:nvSpPr>
        <p:spPr/>
        <p:txBody>
          <a:bodyPr/>
          <a:lstStyle/>
          <a:p>
            <a:fld id="{4FAB73BC-B049-4115-A692-8D63A059BFB8}" type="slidenum">
              <a:rPr lang="en-US" smtClean="0"/>
              <a:t>78</a:t>
            </a:fld>
            <a:endParaRPr lang="en-US" dirty="0"/>
          </a:p>
        </p:txBody>
      </p:sp>
      <p:pic>
        <p:nvPicPr>
          <p:cNvPr id="7" name="Picture 6">
            <a:extLst>
              <a:ext uri="{FF2B5EF4-FFF2-40B4-BE49-F238E27FC236}">
                <a16:creationId xmlns:a16="http://schemas.microsoft.com/office/drawing/2014/main" id="{9FF089CC-B9B3-4A07-8F36-BF454D61D984}"/>
              </a:ext>
            </a:extLst>
          </p:cNvPr>
          <p:cNvPicPr>
            <a:picLocks noChangeAspect="1"/>
          </p:cNvPicPr>
          <p:nvPr/>
        </p:nvPicPr>
        <p:blipFill>
          <a:blip r:embed="rId2">
            <a:lum/>
            <a:alphaModFix/>
          </a:blip>
          <a:srcRect/>
          <a:stretch>
            <a:fillRect/>
          </a:stretch>
        </p:blipFill>
        <p:spPr>
          <a:xfrm>
            <a:off x="1715270" y="2849625"/>
            <a:ext cx="6933960" cy="1652760"/>
          </a:xfrm>
          <a:prstGeom prst="rect">
            <a:avLst/>
          </a:prstGeom>
          <a:noFill/>
          <a:ln>
            <a:noFill/>
          </a:ln>
        </p:spPr>
      </p:pic>
    </p:spTree>
    <p:extLst>
      <p:ext uri="{BB962C8B-B14F-4D97-AF65-F5344CB8AC3E}">
        <p14:creationId xmlns:p14="http://schemas.microsoft.com/office/powerpoint/2010/main" val="1313009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US" sz="3200" dirty="0">
                <a:solidFill>
                  <a:srgbClr val="1F497D"/>
                </a:solidFill>
                <a:latin typeface="Arial"/>
                <a:cs typeface="Arial"/>
              </a:rPr>
              <a:t>Validation of supervised ML algorithms results</a:t>
            </a:r>
            <a:endParaRPr lang="en-US" sz="3200" baseline="-25000" dirty="0">
              <a:solidFill>
                <a:srgbClr val="1F497D"/>
              </a:solidFill>
              <a:latin typeface="Arial"/>
              <a:cs typeface="Arial"/>
            </a:endParaRPr>
          </a:p>
        </p:txBody>
      </p:sp>
      <p:sp>
        <p:nvSpPr>
          <p:cNvPr id="3" name="Content Placeholder 2"/>
          <p:cNvSpPr>
            <a:spLocks noGrp="1"/>
          </p:cNvSpPr>
          <p:nvPr>
            <p:ph idx="1"/>
          </p:nvPr>
        </p:nvSpPr>
        <p:spPr>
          <a:xfrm>
            <a:off x="1981200" y="1190724"/>
            <a:ext cx="8229600" cy="4935441"/>
          </a:xfrm>
        </p:spPr>
        <p:txBody>
          <a:bodyPr>
            <a:normAutofit/>
          </a:bodyPr>
          <a:lstStyle/>
          <a:p>
            <a:pPr algn="just"/>
            <a:r>
              <a:rPr lang="en-US" sz="2600" dirty="0">
                <a:latin typeface="Arial"/>
                <a:cs typeface="Arial"/>
              </a:rPr>
              <a:t>To test the performance of the learning system:</a:t>
            </a:r>
          </a:p>
          <a:p>
            <a:pPr marL="0" indent="0" algn="just">
              <a:buNone/>
            </a:pPr>
            <a:r>
              <a:rPr lang="en-US" sz="2600" dirty="0">
                <a:latin typeface="Arial"/>
                <a:cs typeface="Arial"/>
              </a:rPr>
              <a:t> </a:t>
            </a:r>
          </a:p>
          <a:p>
            <a:pPr lvl="1" algn="just"/>
            <a:r>
              <a:rPr lang="en-US" sz="2600" dirty="0">
                <a:latin typeface="Arial"/>
                <a:cs typeface="Arial"/>
              </a:rPr>
              <a:t>The system can be tested with sequences where the labels are known (and were excluded from the training set because they were intended to be used for this purpose).</a:t>
            </a:r>
          </a:p>
          <a:p>
            <a:pPr lvl="1" algn="just"/>
            <a:r>
              <a:rPr lang="en-US" sz="2600" dirty="0">
                <a:latin typeface="Arial"/>
                <a:cs typeface="Arial"/>
              </a:rPr>
              <a:t>Based on the results of the test data, the performance of the learning system can be assessed. </a:t>
            </a:r>
          </a:p>
          <a:p>
            <a:pPr lvl="1" algn="just"/>
            <a:endParaRPr lang="en-US" dirty="0"/>
          </a:p>
          <a:p>
            <a:pPr lvl="1" algn="just"/>
            <a:endParaRPr lang="en-US" dirty="0"/>
          </a:p>
        </p:txBody>
      </p:sp>
      <p:sp>
        <p:nvSpPr>
          <p:cNvPr id="4" name="Date Placeholder 3">
            <a:extLst>
              <a:ext uri="{FF2B5EF4-FFF2-40B4-BE49-F238E27FC236}">
                <a16:creationId xmlns:a16="http://schemas.microsoft.com/office/drawing/2014/main" id="{2BC3D1F1-F2DF-4AA6-BF2F-25355A80C3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AE7295A3-ED19-4A38-9CCC-629D926F23CC}"/>
              </a:ext>
            </a:extLst>
          </p:cNvPr>
          <p:cNvSpPr>
            <a:spLocks noGrp="1"/>
          </p:cNvSpPr>
          <p:nvPr>
            <p:ph type="ftr" sz="quarter" idx="11"/>
          </p:nvPr>
        </p:nvSpPr>
        <p:spPr/>
        <p:txBody>
          <a:bodyPr/>
          <a:lstStyle/>
          <a:p>
            <a:r>
              <a:rPr lang="en-US"/>
              <a:t>SIB Course: Introduction to Machine Learing</a:t>
            </a:r>
            <a:endParaRPr lang="fr-FR"/>
          </a:p>
        </p:txBody>
      </p:sp>
      <p:sp>
        <p:nvSpPr>
          <p:cNvPr id="6" name="Slide Number Placeholder 5">
            <a:extLst>
              <a:ext uri="{FF2B5EF4-FFF2-40B4-BE49-F238E27FC236}">
                <a16:creationId xmlns:a16="http://schemas.microsoft.com/office/drawing/2014/main" id="{D3380B22-9BFE-4BFB-8B76-0443B74DF29F}"/>
              </a:ext>
            </a:extLst>
          </p:cNvPr>
          <p:cNvSpPr>
            <a:spLocks noGrp="1"/>
          </p:cNvSpPr>
          <p:nvPr>
            <p:ph type="sldNum" sz="quarter" idx="12"/>
          </p:nvPr>
        </p:nvSpPr>
        <p:spPr/>
        <p:txBody>
          <a:bodyPr/>
          <a:lstStyle/>
          <a:p>
            <a:fld id="{7154FA1F-A38C-2E41-814C-E7DBBAE7EF2B}" type="slidenum">
              <a:rPr lang="fr-FR" smtClean="0"/>
              <a:t>79</a:t>
            </a:fld>
            <a:endParaRPr lang="fr-FR"/>
          </a:p>
        </p:txBody>
      </p:sp>
    </p:spTree>
    <p:extLst>
      <p:ext uri="{BB962C8B-B14F-4D97-AF65-F5344CB8AC3E}">
        <p14:creationId xmlns:p14="http://schemas.microsoft.com/office/powerpoint/2010/main" val="327300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2EA0-9539-43E1-9BF9-620A0ECE175B}"/>
              </a:ext>
            </a:extLst>
          </p:cNvPr>
          <p:cNvSpPr>
            <a:spLocks noGrp="1"/>
          </p:cNvSpPr>
          <p:nvPr>
            <p:ph type="title"/>
          </p:nvPr>
        </p:nvSpPr>
        <p:spPr/>
        <p:txBody>
          <a:bodyPr/>
          <a:lstStyle/>
          <a:p>
            <a:r>
              <a:rPr lang="en-US" dirty="0"/>
              <a:t>Session overview</a:t>
            </a:r>
            <a:endParaRPr lang="el-GR" dirty="0"/>
          </a:p>
        </p:txBody>
      </p:sp>
      <p:sp>
        <p:nvSpPr>
          <p:cNvPr id="4" name="Date Placeholder 3">
            <a:extLst>
              <a:ext uri="{FF2B5EF4-FFF2-40B4-BE49-F238E27FC236}">
                <a16:creationId xmlns:a16="http://schemas.microsoft.com/office/drawing/2014/main" id="{5060DDAB-A99A-4B87-9797-A0EA94792A8E}"/>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0658D3DE-EC95-4413-90DC-4334CAB75797}"/>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65371988-1554-448F-9D25-7D39A0875C48}"/>
              </a:ext>
            </a:extLst>
          </p:cNvPr>
          <p:cNvSpPr>
            <a:spLocks noGrp="1"/>
          </p:cNvSpPr>
          <p:nvPr>
            <p:ph type="sldNum" sz="quarter" idx="12"/>
          </p:nvPr>
        </p:nvSpPr>
        <p:spPr/>
        <p:txBody>
          <a:bodyPr/>
          <a:lstStyle/>
          <a:p>
            <a:fld id="{4FAB73BC-B049-4115-A692-8D63A059BFB8}" type="slidenum">
              <a:rPr lang="en-US" smtClean="0"/>
              <a:t>8</a:t>
            </a:fld>
            <a:endParaRPr lang="en-US" dirty="0"/>
          </a:p>
        </p:txBody>
      </p:sp>
      <p:graphicFrame>
        <p:nvGraphicFramePr>
          <p:cNvPr id="7" name="Diagram 6">
            <a:extLst>
              <a:ext uri="{FF2B5EF4-FFF2-40B4-BE49-F238E27FC236}">
                <a16:creationId xmlns:a16="http://schemas.microsoft.com/office/drawing/2014/main" id="{06D94884-555D-45C9-B0F2-066A34245B53}"/>
              </a:ext>
            </a:extLst>
          </p:cNvPr>
          <p:cNvGraphicFramePr/>
          <p:nvPr>
            <p:extLst>
              <p:ext uri="{D42A27DB-BD31-4B8C-83A1-F6EECF244321}">
                <p14:modId xmlns:p14="http://schemas.microsoft.com/office/powerpoint/2010/main" val="30950264"/>
              </p:ext>
            </p:extLst>
          </p:nvPr>
        </p:nvGraphicFramePr>
        <p:xfrm>
          <a:off x="1724927" y="1791369"/>
          <a:ext cx="8318474" cy="467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131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16085"/>
          </a:xfrm>
        </p:spPr>
        <p:txBody>
          <a:bodyPr>
            <a:normAutofit/>
          </a:bodyPr>
          <a:lstStyle/>
          <a:p>
            <a:r>
              <a:rPr lang="en-150" sz="3200">
                <a:solidFill>
                  <a:srgbClr val="1F497D"/>
                </a:solidFill>
                <a:latin typeface="Arial"/>
                <a:cs typeface="Arial"/>
              </a:rPr>
              <a:t>Training set and test set</a:t>
            </a:r>
            <a:endParaRPr lang="en-150" sz="3200" baseline="-25000">
              <a:solidFill>
                <a:srgbClr val="1F497D"/>
              </a:solidFill>
              <a:latin typeface="Arial"/>
              <a:cs typeface="Arial"/>
            </a:endParaRPr>
          </a:p>
        </p:txBody>
      </p:sp>
      <p:sp>
        <p:nvSpPr>
          <p:cNvPr id="5" name="Rectangle à coins arrondis 4"/>
          <p:cNvSpPr/>
          <p:nvPr/>
        </p:nvSpPr>
        <p:spPr>
          <a:xfrm>
            <a:off x="3908090" y="2120760"/>
            <a:ext cx="4792139" cy="8147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150"/>
          </a:p>
        </p:txBody>
      </p:sp>
      <p:sp>
        <p:nvSpPr>
          <p:cNvPr id="6" name="Rectangle à coins arrondis 5"/>
          <p:cNvSpPr/>
          <p:nvPr/>
        </p:nvSpPr>
        <p:spPr>
          <a:xfrm>
            <a:off x="7142783" y="3384087"/>
            <a:ext cx="1557446" cy="81475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r>
              <a:rPr lang="en-150" sz="2200"/>
              <a:t>Testing set</a:t>
            </a:r>
          </a:p>
        </p:txBody>
      </p:sp>
      <p:sp>
        <p:nvSpPr>
          <p:cNvPr id="7" name="Rectangle à coins arrondis 6"/>
          <p:cNvSpPr/>
          <p:nvPr/>
        </p:nvSpPr>
        <p:spPr>
          <a:xfrm>
            <a:off x="3908090" y="3384087"/>
            <a:ext cx="3150831" cy="814753"/>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150"/>
          </a:p>
        </p:txBody>
      </p:sp>
      <p:sp>
        <p:nvSpPr>
          <p:cNvPr id="8" name="ZoneTexte 7"/>
          <p:cNvSpPr txBox="1"/>
          <p:nvPr/>
        </p:nvSpPr>
        <p:spPr>
          <a:xfrm>
            <a:off x="5381661" y="2273335"/>
            <a:ext cx="3450340" cy="461665"/>
          </a:xfrm>
          <a:prstGeom prst="rect">
            <a:avLst/>
          </a:prstGeom>
          <a:noFill/>
        </p:spPr>
        <p:txBody>
          <a:bodyPr wrap="square" rtlCol="0">
            <a:spAutoFit/>
          </a:bodyPr>
          <a:lstStyle/>
          <a:p>
            <a:r>
              <a:rPr lang="en-150" sz="2400" b="1"/>
              <a:t>Data set</a:t>
            </a:r>
          </a:p>
        </p:txBody>
      </p:sp>
      <p:sp>
        <p:nvSpPr>
          <p:cNvPr id="9" name="ZoneTexte 8"/>
          <p:cNvSpPr txBox="1"/>
          <p:nvPr/>
        </p:nvSpPr>
        <p:spPr>
          <a:xfrm>
            <a:off x="4371978" y="3507264"/>
            <a:ext cx="3450340" cy="461665"/>
          </a:xfrm>
          <a:prstGeom prst="rect">
            <a:avLst/>
          </a:prstGeom>
          <a:noFill/>
        </p:spPr>
        <p:txBody>
          <a:bodyPr wrap="square" rtlCol="0">
            <a:spAutoFit/>
          </a:bodyPr>
          <a:lstStyle/>
          <a:p>
            <a:r>
              <a:rPr lang="en-150" sz="2400"/>
              <a:t>Training set</a:t>
            </a:r>
          </a:p>
        </p:txBody>
      </p:sp>
      <p:sp>
        <p:nvSpPr>
          <p:cNvPr id="10" name="ZoneTexte 9"/>
          <p:cNvSpPr txBox="1"/>
          <p:nvPr/>
        </p:nvSpPr>
        <p:spPr>
          <a:xfrm>
            <a:off x="2638172" y="4684827"/>
            <a:ext cx="3594104" cy="369332"/>
          </a:xfrm>
          <a:prstGeom prst="rect">
            <a:avLst/>
          </a:prstGeom>
          <a:noFill/>
        </p:spPr>
        <p:txBody>
          <a:bodyPr wrap="square" rtlCol="0">
            <a:spAutoFit/>
          </a:bodyPr>
          <a:lstStyle/>
          <a:p>
            <a:r>
              <a:rPr lang="en-150"/>
              <a:t>Used to train the algorithm </a:t>
            </a:r>
          </a:p>
        </p:txBody>
      </p:sp>
      <p:sp>
        <p:nvSpPr>
          <p:cNvPr id="11" name="ZoneTexte 10"/>
          <p:cNvSpPr txBox="1"/>
          <p:nvPr/>
        </p:nvSpPr>
        <p:spPr>
          <a:xfrm>
            <a:off x="6903176" y="4643945"/>
            <a:ext cx="3594104" cy="369332"/>
          </a:xfrm>
          <a:prstGeom prst="rect">
            <a:avLst/>
          </a:prstGeom>
          <a:noFill/>
        </p:spPr>
        <p:txBody>
          <a:bodyPr wrap="square" rtlCol="0">
            <a:spAutoFit/>
          </a:bodyPr>
          <a:lstStyle/>
          <a:p>
            <a:r>
              <a:rPr lang="en-150"/>
              <a:t>Estimate the accuracy of the model</a:t>
            </a:r>
          </a:p>
        </p:txBody>
      </p:sp>
      <p:sp>
        <p:nvSpPr>
          <p:cNvPr id="12" name="ZoneTexte 11"/>
          <p:cNvSpPr txBox="1"/>
          <p:nvPr/>
        </p:nvSpPr>
        <p:spPr>
          <a:xfrm>
            <a:off x="3368974" y="5176072"/>
            <a:ext cx="5606803" cy="923330"/>
          </a:xfrm>
          <a:prstGeom prst="rect">
            <a:avLst/>
          </a:prstGeom>
          <a:noFill/>
        </p:spPr>
        <p:txBody>
          <a:bodyPr wrap="square" rtlCol="0">
            <a:spAutoFit/>
          </a:bodyPr>
          <a:lstStyle/>
          <a:p>
            <a:r>
              <a:rPr lang="en-150"/>
              <a:t>Split the dataset randomly!  </a:t>
            </a:r>
          </a:p>
          <a:p>
            <a:r>
              <a:rPr lang="en-150"/>
              <a:t>Use cross-validation</a:t>
            </a:r>
          </a:p>
          <a:p>
            <a:r>
              <a:rPr lang="en-150"/>
              <a:t>Underfitting and over fitting problems</a:t>
            </a:r>
          </a:p>
        </p:txBody>
      </p:sp>
      <p:sp>
        <p:nvSpPr>
          <p:cNvPr id="3" name="Date Placeholder 2">
            <a:extLst>
              <a:ext uri="{FF2B5EF4-FFF2-40B4-BE49-F238E27FC236}">
                <a16:creationId xmlns:a16="http://schemas.microsoft.com/office/drawing/2014/main" id="{D7D1A0AF-BC72-4055-B957-89B188CC920B}"/>
              </a:ext>
            </a:extLst>
          </p:cNvPr>
          <p:cNvSpPr>
            <a:spLocks noGrp="1"/>
          </p:cNvSpPr>
          <p:nvPr>
            <p:ph type="dt" sz="half" idx="10"/>
          </p:nvPr>
        </p:nvSpPr>
        <p:spPr/>
        <p:txBody>
          <a:bodyPr/>
          <a:lstStyle/>
          <a:p>
            <a:r>
              <a:rPr lang="el-GR"/>
              <a:t>22-23 July 2020</a:t>
            </a:r>
            <a:endParaRPr lang="en-150"/>
          </a:p>
        </p:txBody>
      </p:sp>
      <p:sp>
        <p:nvSpPr>
          <p:cNvPr id="4" name="Footer Placeholder 3">
            <a:extLst>
              <a:ext uri="{FF2B5EF4-FFF2-40B4-BE49-F238E27FC236}">
                <a16:creationId xmlns:a16="http://schemas.microsoft.com/office/drawing/2014/main" id="{8BC0E604-E18B-46D5-B15B-12B8ED881586}"/>
              </a:ext>
            </a:extLst>
          </p:cNvPr>
          <p:cNvSpPr>
            <a:spLocks noGrp="1"/>
          </p:cNvSpPr>
          <p:nvPr>
            <p:ph type="ftr" sz="quarter" idx="11"/>
          </p:nvPr>
        </p:nvSpPr>
        <p:spPr/>
        <p:txBody>
          <a:bodyPr/>
          <a:lstStyle/>
          <a:p>
            <a:r>
              <a:rPr lang="en-US"/>
              <a:t>SIB Course: Introduction to Machine Learing</a:t>
            </a:r>
            <a:endParaRPr lang="en-150"/>
          </a:p>
        </p:txBody>
      </p:sp>
      <p:sp>
        <p:nvSpPr>
          <p:cNvPr id="13" name="Slide Number Placeholder 12">
            <a:extLst>
              <a:ext uri="{FF2B5EF4-FFF2-40B4-BE49-F238E27FC236}">
                <a16:creationId xmlns:a16="http://schemas.microsoft.com/office/drawing/2014/main" id="{2B564207-1A16-4DA9-BDA4-7805B50A2098}"/>
              </a:ext>
            </a:extLst>
          </p:cNvPr>
          <p:cNvSpPr>
            <a:spLocks noGrp="1"/>
          </p:cNvSpPr>
          <p:nvPr>
            <p:ph type="sldNum" sz="quarter" idx="12"/>
          </p:nvPr>
        </p:nvSpPr>
        <p:spPr/>
        <p:txBody>
          <a:bodyPr/>
          <a:lstStyle/>
          <a:p>
            <a:fld id="{7154FA1F-A38C-2E41-814C-E7DBBAE7EF2B}" type="slidenum">
              <a:rPr lang="en-150" smtClean="0"/>
              <a:t>80</a:t>
            </a:fld>
            <a:endParaRPr lang="en-150"/>
          </a:p>
        </p:txBody>
      </p:sp>
    </p:spTree>
    <p:extLst>
      <p:ext uri="{BB962C8B-B14F-4D97-AF65-F5344CB8AC3E}">
        <p14:creationId xmlns:p14="http://schemas.microsoft.com/office/powerpoint/2010/main" val="3061551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035"/>
            <a:ext cx="8229600" cy="916085"/>
          </a:xfrm>
        </p:spPr>
        <p:txBody>
          <a:bodyPr>
            <a:normAutofit/>
          </a:bodyPr>
          <a:lstStyle/>
          <a:p>
            <a:r>
              <a:rPr lang="en-US" sz="3600" dirty="0">
                <a:solidFill>
                  <a:srgbClr val="1F497D"/>
                </a:solidFill>
                <a:latin typeface="Arial"/>
                <a:cs typeface="Arial"/>
              </a:rPr>
              <a:t>K-fold cross validation</a:t>
            </a:r>
            <a:endParaRPr lang="en-US" sz="3600" baseline="-25000" dirty="0">
              <a:solidFill>
                <a:srgbClr val="1F497D"/>
              </a:solidFill>
              <a:latin typeface="Arial"/>
              <a:cs typeface="Arial"/>
            </a:endParaRPr>
          </a:p>
        </p:txBody>
      </p:sp>
      <p:pic>
        <p:nvPicPr>
          <p:cNvPr id="3" name="Image 2" descr="Kf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 y="795697"/>
            <a:ext cx="3610531" cy="2184400"/>
          </a:xfrm>
          <a:prstGeom prst="rect">
            <a:avLst/>
          </a:prstGeom>
        </p:spPr>
      </p:pic>
      <p:pic>
        <p:nvPicPr>
          <p:cNvPr id="4" name="Image 3" descr="K-Fol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
        <p:nvSpPr>
          <p:cNvPr id="13" name="ZoneTexte 12"/>
          <p:cNvSpPr txBox="1"/>
          <p:nvPr/>
        </p:nvSpPr>
        <p:spPr>
          <a:xfrm>
            <a:off x="2722035" y="5751196"/>
            <a:ext cx="6840779" cy="276999"/>
          </a:xfrm>
          <a:prstGeom prst="rect">
            <a:avLst/>
          </a:prstGeom>
          <a:noFill/>
        </p:spPr>
        <p:txBody>
          <a:bodyPr wrap="square" rtlCol="0">
            <a:spAutoFit/>
          </a:bodyPr>
          <a:lstStyle/>
          <a:p>
            <a:r>
              <a:rPr lang="fr-FR" sz="1200" dirty="0" err="1"/>
              <a:t>https</a:t>
            </a:r>
            <a:r>
              <a:rPr lang="fr-FR" sz="1200" dirty="0"/>
              <a:t>://aldro61.github.io/microbiome-summer-school-2017/sections/basics/#type-of-</a:t>
            </a:r>
            <a:r>
              <a:rPr lang="fr-FR" sz="1200" dirty="0" err="1"/>
              <a:t>learning</a:t>
            </a:r>
            <a:r>
              <a:rPr lang="fr-FR" sz="1200" dirty="0"/>
              <a:t>-</a:t>
            </a:r>
            <a:r>
              <a:rPr lang="fr-FR" sz="1200" dirty="0" err="1"/>
              <a:t>problems</a:t>
            </a:r>
            <a:endParaRPr lang="fr-FR" sz="1200" dirty="0"/>
          </a:p>
        </p:txBody>
      </p:sp>
      <p:sp>
        <p:nvSpPr>
          <p:cNvPr id="5" name="Date Placeholder 4">
            <a:extLst>
              <a:ext uri="{FF2B5EF4-FFF2-40B4-BE49-F238E27FC236}">
                <a16:creationId xmlns:a16="http://schemas.microsoft.com/office/drawing/2014/main" id="{489C3A42-36A1-4A2A-9FA3-7241FBF05128}"/>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AFCEA2BF-D758-4EB2-B7B4-152F1E7AD556}"/>
              </a:ext>
            </a:extLst>
          </p:cNvPr>
          <p:cNvSpPr>
            <a:spLocks noGrp="1"/>
          </p:cNvSpPr>
          <p:nvPr>
            <p:ph type="ftr" sz="quarter" idx="11"/>
          </p:nvPr>
        </p:nvSpPr>
        <p:spPr/>
        <p:txBody>
          <a:bodyPr/>
          <a:lstStyle/>
          <a:p>
            <a:r>
              <a:rPr lang="en-US"/>
              <a:t>SIB Course: Introduction to Machine Learing</a:t>
            </a:r>
            <a:endParaRPr lang="fr-FR"/>
          </a:p>
        </p:txBody>
      </p:sp>
      <p:sp>
        <p:nvSpPr>
          <p:cNvPr id="7" name="Slide Number Placeholder 6">
            <a:extLst>
              <a:ext uri="{FF2B5EF4-FFF2-40B4-BE49-F238E27FC236}">
                <a16:creationId xmlns:a16="http://schemas.microsoft.com/office/drawing/2014/main" id="{F83E6EAE-6FFD-4DED-AAE9-F52072C01545}"/>
              </a:ext>
            </a:extLst>
          </p:cNvPr>
          <p:cNvSpPr>
            <a:spLocks noGrp="1"/>
          </p:cNvSpPr>
          <p:nvPr>
            <p:ph type="sldNum" sz="quarter" idx="12"/>
          </p:nvPr>
        </p:nvSpPr>
        <p:spPr/>
        <p:txBody>
          <a:bodyPr/>
          <a:lstStyle/>
          <a:p>
            <a:fld id="{7154FA1F-A38C-2E41-814C-E7DBBAE7EF2B}" type="slidenum">
              <a:rPr lang="fr-FR" smtClean="0"/>
              <a:t>81</a:t>
            </a:fld>
            <a:endParaRPr lang="fr-FR"/>
          </a:p>
        </p:txBody>
      </p:sp>
    </p:spTree>
    <p:extLst>
      <p:ext uri="{BB962C8B-B14F-4D97-AF65-F5344CB8AC3E}">
        <p14:creationId xmlns:p14="http://schemas.microsoft.com/office/powerpoint/2010/main" val="1858795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38784"/>
          </a:xfrm>
        </p:spPr>
        <p:txBody>
          <a:bodyPr/>
          <a:lstStyle/>
          <a:p>
            <a:r>
              <a:rPr lang="en-US" dirty="0"/>
              <a:t>K-</a:t>
            </a:r>
            <a:r>
              <a:rPr lang="en-US" dirty="0" err="1"/>
              <a:t>FOLd</a:t>
            </a:r>
            <a:r>
              <a:rPr lang="en-US" dirty="0"/>
              <a:t> CROSS validation</a:t>
            </a:r>
          </a:p>
        </p:txBody>
      </p:sp>
      <p:sp>
        <p:nvSpPr>
          <p:cNvPr id="3" name="Content Placeholder 2"/>
          <p:cNvSpPr>
            <a:spLocks noGrp="1"/>
          </p:cNvSpPr>
          <p:nvPr>
            <p:ph idx="1"/>
          </p:nvPr>
        </p:nvSpPr>
        <p:spPr>
          <a:xfrm>
            <a:off x="664030" y="1524000"/>
            <a:ext cx="11005456" cy="4785360"/>
          </a:xfrm>
        </p:spPr>
        <p:txBody>
          <a:bodyPr>
            <a:noAutofit/>
          </a:bodyPr>
          <a:lstStyle/>
          <a:p>
            <a:pPr lvl="1"/>
            <a:r>
              <a:rPr lang="en-US" sz="3200" dirty="0"/>
              <a:t>In informed cross validation we partition the data into subsets (suppose we use k=3).</a:t>
            </a:r>
          </a:p>
          <a:p>
            <a:pPr lvl="2"/>
            <a:r>
              <a:rPr lang="en-US" sz="2400" dirty="0"/>
              <a:t>Let’s call the subsets A, B &amp; C</a:t>
            </a:r>
          </a:p>
          <a:p>
            <a:pPr lvl="1"/>
            <a:r>
              <a:rPr lang="en-US" sz="3200" dirty="0"/>
              <a:t>First train the model using the data from sets A &amp; B, and use that model to make prediction on C.</a:t>
            </a:r>
          </a:p>
          <a:p>
            <a:pPr lvl="1"/>
            <a:r>
              <a:rPr lang="en-US" sz="3200" dirty="0"/>
              <a:t>Then train the model using the data from sets B &amp; C, and use that model to make prediction on A.</a:t>
            </a:r>
          </a:p>
          <a:p>
            <a:pPr lvl="1"/>
            <a:r>
              <a:rPr lang="en-US" sz="3200" dirty="0"/>
              <a:t>And train the model using the using the data from sets A &amp; C, and use that model to make prediction on B.</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82</a:t>
            </a:fld>
            <a:endParaRPr lang="en-US" dirty="0"/>
          </a:p>
        </p:txBody>
      </p:sp>
    </p:spTree>
    <p:extLst>
      <p:ext uri="{BB962C8B-B14F-4D97-AF65-F5344CB8AC3E}">
        <p14:creationId xmlns:p14="http://schemas.microsoft.com/office/powerpoint/2010/main" val="3617812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5487589"/>
            <a:ext cx="8229600" cy="315060"/>
          </a:xfrm>
        </p:spPr>
        <p:txBody>
          <a:bodyPr>
            <a:normAutofit/>
          </a:bodyPr>
          <a:lstStyle/>
          <a:p>
            <a:pPr marL="0" indent="0">
              <a:buNone/>
            </a:pPr>
            <a:r>
              <a:rPr lang="fr-FR" sz="1200" dirty="0" err="1"/>
              <a:t>https</a:t>
            </a:r>
            <a:r>
              <a:rPr lang="fr-FR" sz="1200" dirty="0"/>
              <a:t>://</a:t>
            </a:r>
            <a:r>
              <a:rPr lang="fr-FR" sz="1200" dirty="0" err="1"/>
              <a:t>www.cisco.com</a:t>
            </a:r>
            <a:r>
              <a:rPr lang="fr-FR" sz="1200" dirty="0"/>
              <a:t>/c/m/</a:t>
            </a:r>
            <a:r>
              <a:rPr lang="fr-FR" sz="1200" dirty="0" err="1"/>
              <a:t>en_us</a:t>
            </a:r>
            <a:r>
              <a:rPr lang="fr-FR" sz="1200" dirty="0"/>
              <a:t>/network-intelligence/service-provider/digital-transformation/</a:t>
            </a:r>
            <a:r>
              <a:rPr lang="fr-FR" sz="1200" dirty="0" err="1"/>
              <a:t>get</a:t>
            </a:r>
            <a:r>
              <a:rPr lang="fr-FR" sz="1200" dirty="0"/>
              <a:t>-to-know-machine-</a:t>
            </a:r>
            <a:r>
              <a:rPr lang="fr-FR" sz="1200" dirty="0" err="1"/>
              <a:t>learning.html</a:t>
            </a:r>
            <a:endParaRPr lang="fr-FR" sz="1200" dirty="0"/>
          </a:p>
        </p:txBody>
      </p:sp>
      <p:pic>
        <p:nvPicPr>
          <p:cNvPr id="4" name="Image 3" descr="15027359228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651000"/>
            <a:ext cx="6985000" cy="3543300"/>
          </a:xfrm>
          <a:prstGeom prst="rect">
            <a:avLst/>
          </a:prstGeom>
        </p:spPr>
      </p:pic>
      <p:sp>
        <p:nvSpPr>
          <p:cNvPr id="5" name="Titre 1"/>
          <p:cNvSpPr>
            <a:spLocks noGrp="1"/>
          </p:cNvSpPr>
          <p:nvPr>
            <p:ph type="title"/>
          </p:nvPr>
        </p:nvSpPr>
        <p:spPr>
          <a:xfrm>
            <a:off x="1981200" y="274638"/>
            <a:ext cx="8229600" cy="1143000"/>
          </a:xfrm>
        </p:spPr>
        <p:txBody>
          <a:bodyPr>
            <a:normAutofit/>
          </a:bodyPr>
          <a:lstStyle/>
          <a:p>
            <a:r>
              <a:rPr lang="en-150" sz="3600" dirty="0">
                <a:solidFill>
                  <a:srgbClr val="1F497D"/>
                </a:solidFill>
                <a:latin typeface="Arial"/>
                <a:cs typeface="Arial"/>
              </a:rPr>
              <a:t>Supervised vs unsupervised Learning</a:t>
            </a:r>
          </a:p>
        </p:txBody>
      </p:sp>
      <p:sp>
        <p:nvSpPr>
          <p:cNvPr id="2" name="Date Placeholder 1">
            <a:extLst>
              <a:ext uri="{FF2B5EF4-FFF2-40B4-BE49-F238E27FC236}">
                <a16:creationId xmlns:a16="http://schemas.microsoft.com/office/drawing/2014/main" id="{F3386256-1C1A-4D5C-A5D0-BD9F5297FFB9}"/>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99A7CD64-F41E-44D5-A047-00FB73914F46}"/>
              </a:ext>
            </a:extLst>
          </p:cNvPr>
          <p:cNvSpPr>
            <a:spLocks noGrp="1"/>
          </p:cNvSpPr>
          <p:nvPr>
            <p:ph type="ftr" sz="quarter" idx="11"/>
          </p:nvPr>
        </p:nvSpPr>
        <p:spPr/>
        <p:txBody>
          <a:bodyPr/>
          <a:lstStyle/>
          <a:p>
            <a:r>
              <a:rPr lang="en-US"/>
              <a:t>SIB Course: Introduction to Machine Learing</a:t>
            </a:r>
            <a:endParaRPr lang="fr-FR"/>
          </a:p>
        </p:txBody>
      </p:sp>
      <p:sp>
        <p:nvSpPr>
          <p:cNvPr id="7" name="Slide Number Placeholder 6">
            <a:extLst>
              <a:ext uri="{FF2B5EF4-FFF2-40B4-BE49-F238E27FC236}">
                <a16:creationId xmlns:a16="http://schemas.microsoft.com/office/drawing/2014/main" id="{1775A422-2A8F-41F3-BF8E-D525AC417166}"/>
              </a:ext>
            </a:extLst>
          </p:cNvPr>
          <p:cNvSpPr>
            <a:spLocks noGrp="1"/>
          </p:cNvSpPr>
          <p:nvPr>
            <p:ph type="sldNum" sz="quarter" idx="12"/>
          </p:nvPr>
        </p:nvSpPr>
        <p:spPr/>
        <p:txBody>
          <a:bodyPr/>
          <a:lstStyle/>
          <a:p>
            <a:fld id="{7154FA1F-A38C-2E41-814C-E7DBBAE7EF2B}" type="slidenum">
              <a:rPr lang="fr-FR" smtClean="0"/>
              <a:t>83</a:t>
            </a:fld>
            <a:endParaRPr lang="fr-FR"/>
          </a:p>
        </p:txBody>
      </p:sp>
    </p:spTree>
    <p:extLst>
      <p:ext uri="{BB962C8B-B14F-4D97-AF65-F5344CB8AC3E}">
        <p14:creationId xmlns:p14="http://schemas.microsoft.com/office/powerpoint/2010/main" val="29175110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79143" y="13813"/>
            <a:ext cx="8229600" cy="1143000"/>
          </a:xfrm>
        </p:spPr>
        <p:txBody>
          <a:bodyPr>
            <a:normAutofit/>
          </a:bodyPr>
          <a:lstStyle/>
          <a:p>
            <a:r>
              <a:rPr lang="en-150" sz="3600" dirty="0">
                <a:solidFill>
                  <a:srgbClr val="1F497D"/>
                </a:solidFill>
                <a:latin typeface="Arial"/>
                <a:cs typeface="Arial"/>
              </a:rPr>
              <a:t>Supervised vs unsupervised</a:t>
            </a:r>
          </a:p>
        </p:txBody>
      </p:sp>
      <p:pic>
        <p:nvPicPr>
          <p:cNvPr id="6" name="Image 5" descr="SupervisedVSunsupervis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440" y="939801"/>
            <a:ext cx="9144000" cy="4978273"/>
          </a:xfrm>
          <a:prstGeom prst="rect">
            <a:avLst/>
          </a:prstGeom>
        </p:spPr>
      </p:pic>
      <p:sp>
        <p:nvSpPr>
          <p:cNvPr id="3" name="Date Placeholder 2">
            <a:extLst>
              <a:ext uri="{FF2B5EF4-FFF2-40B4-BE49-F238E27FC236}">
                <a16:creationId xmlns:a16="http://schemas.microsoft.com/office/drawing/2014/main" id="{D429ED89-8E36-412F-8DB2-0CB7470EA7B7}"/>
              </a:ext>
            </a:extLst>
          </p:cNvPr>
          <p:cNvSpPr>
            <a:spLocks noGrp="1"/>
          </p:cNvSpPr>
          <p:nvPr>
            <p:ph type="dt" sz="half" idx="10"/>
          </p:nvPr>
        </p:nvSpPr>
        <p:spPr/>
        <p:txBody>
          <a:bodyPr/>
          <a:lstStyle/>
          <a:p>
            <a:r>
              <a:rPr lang="el-GR"/>
              <a:t>22-23 July 2020</a:t>
            </a:r>
            <a:endParaRPr lang="fr-FR"/>
          </a:p>
        </p:txBody>
      </p:sp>
      <p:sp>
        <p:nvSpPr>
          <p:cNvPr id="4" name="Footer Placeholder 3">
            <a:extLst>
              <a:ext uri="{FF2B5EF4-FFF2-40B4-BE49-F238E27FC236}">
                <a16:creationId xmlns:a16="http://schemas.microsoft.com/office/drawing/2014/main" id="{010D0AE0-0C9A-4C31-9E6D-F50ECAF6BCC2}"/>
              </a:ext>
            </a:extLst>
          </p:cNvPr>
          <p:cNvSpPr>
            <a:spLocks noGrp="1"/>
          </p:cNvSpPr>
          <p:nvPr>
            <p:ph type="ftr" sz="quarter" idx="11"/>
          </p:nvPr>
        </p:nvSpPr>
        <p:spPr/>
        <p:txBody>
          <a:bodyPr/>
          <a:lstStyle/>
          <a:p>
            <a:r>
              <a:rPr lang="en-US"/>
              <a:t>SIB Course: Introduction to Machine Learing</a:t>
            </a:r>
            <a:endParaRPr lang="fr-FR"/>
          </a:p>
        </p:txBody>
      </p:sp>
      <p:sp>
        <p:nvSpPr>
          <p:cNvPr id="5" name="Slide Number Placeholder 4">
            <a:extLst>
              <a:ext uri="{FF2B5EF4-FFF2-40B4-BE49-F238E27FC236}">
                <a16:creationId xmlns:a16="http://schemas.microsoft.com/office/drawing/2014/main" id="{D8CD737A-EEF0-458B-B1E5-7E3EBD3D65FE}"/>
              </a:ext>
            </a:extLst>
          </p:cNvPr>
          <p:cNvSpPr>
            <a:spLocks noGrp="1"/>
          </p:cNvSpPr>
          <p:nvPr>
            <p:ph type="sldNum" sz="quarter" idx="12"/>
          </p:nvPr>
        </p:nvSpPr>
        <p:spPr/>
        <p:txBody>
          <a:bodyPr/>
          <a:lstStyle/>
          <a:p>
            <a:fld id="{7154FA1F-A38C-2E41-814C-E7DBBAE7EF2B}" type="slidenum">
              <a:rPr lang="fr-FR" smtClean="0"/>
              <a:t>84</a:t>
            </a:fld>
            <a:endParaRPr lang="fr-FR"/>
          </a:p>
        </p:txBody>
      </p:sp>
    </p:spTree>
    <p:extLst>
      <p:ext uri="{BB962C8B-B14F-4D97-AF65-F5344CB8AC3E}">
        <p14:creationId xmlns:p14="http://schemas.microsoft.com/office/powerpoint/2010/main" val="2608171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85</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Classification metrics</a:t>
            </a:r>
            <a:endParaRPr lang="en-150" dirty="0"/>
          </a:p>
        </p:txBody>
      </p:sp>
    </p:spTree>
    <p:extLst>
      <p:ext uri="{BB962C8B-B14F-4D97-AF65-F5344CB8AC3E}">
        <p14:creationId xmlns:p14="http://schemas.microsoft.com/office/powerpoint/2010/main" val="223608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3C46-3276-433D-9D27-C4A936674F12}"/>
              </a:ext>
            </a:extLst>
          </p:cNvPr>
          <p:cNvSpPr>
            <a:spLocks noGrp="1"/>
          </p:cNvSpPr>
          <p:nvPr>
            <p:ph type="title"/>
          </p:nvPr>
        </p:nvSpPr>
        <p:spPr/>
        <p:txBody>
          <a:bodyPr/>
          <a:lstStyle/>
          <a:p>
            <a:r>
              <a:rPr lang="en-US" dirty="0"/>
              <a:t>Why the need to evaluate?</a:t>
            </a:r>
            <a:endParaRPr lang="el-GR" dirty="0"/>
          </a:p>
        </p:txBody>
      </p:sp>
      <p:sp>
        <p:nvSpPr>
          <p:cNvPr id="3" name="Content Placeholder 2">
            <a:extLst>
              <a:ext uri="{FF2B5EF4-FFF2-40B4-BE49-F238E27FC236}">
                <a16:creationId xmlns:a16="http://schemas.microsoft.com/office/drawing/2014/main" id="{D88620B0-6CC4-49AC-9FE8-6847584B94E3}"/>
              </a:ext>
            </a:extLst>
          </p:cNvPr>
          <p:cNvSpPr>
            <a:spLocks noGrp="1"/>
          </p:cNvSpPr>
          <p:nvPr>
            <p:ph idx="1"/>
          </p:nvPr>
        </p:nvSpPr>
        <p:spPr/>
        <p:txBody>
          <a:bodyPr/>
          <a:lstStyle/>
          <a:p>
            <a:pPr>
              <a:buFont typeface="Wingdings" panose="05000000000000000000" pitchFamily="2" charset="2"/>
              <a:buChar char="Ø"/>
            </a:pPr>
            <a:r>
              <a:rPr lang="en-US" dirty="0"/>
              <a:t> Multiple methods are available to classify or predict</a:t>
            </a:r>
          </a:p>
          <a:p>
            <a:pPr marL="0" indent="0">
              <a:buNone/>
            </a:pPr>
            <a:endParaRPr lang="en-US" dirty="0"/>
          </a:p>
          <a:p>
            <a:pPr>
              <a:buFont typeface="Wingdings" panose="05000000000000000000" pitchFamily="2" charset="2"/>
              <a:buChar char="Ø"/>
            </a:pPr>
            <a:r>
              <a:rPr lang="en-US" dirty="0"/>
              <a:t> For each method, multiple choices are available for settings</a:t>
            </a:r>
          </a:p>
          <a:p>
            <a:pPr marL="0" indent="0">
              <a:buNone/>
            </a:pPr>
            <a:endParaRPr lang="en-US" dirty="0"/>
          </a:p>
          <a:p>
            <a:pPr>
              <a:buFont typeface="Wingdings" panose="05000000000000000000" pitchFamily="2" charset="2"/>
              <a:buChar char="Ø"/>
            </a:pPr>
            <a:r>
              <a:rPr lang="en-US" dirty="0"/>
              <a:t> To choose best model, need to assess each model’s performance</a:t>
            </a:r>
          </a:p>
          <a:p>
            <a:pPr>
              <a:buFont typeface="Wingdings" panose="05000000000000000000" pitchFamily="2" charset="2"/>
              <a:buChar char="Ø"/>
            </a:pPr>
            <a:endParaRPr lang="el-GR" dirty="0"/>
          </a:p>
        </p:txBody>
      </p:sp>
      <p:sp>
        <p:nvSpPr>
          <p:cNvPr id="4" name="Date Placeholder 3">
            <a:extLst>
              <a:ext uri="{FF2B5EF4-FFF2-40B4-BE49-F238E27FC236}">
                <a16:creationId xmlns:a16="http://schemas.microsoft.com/office/drawing/2014/main" id="{92B8D536-4244-4C82-85C3-D4FDEE1E1E5E}"/>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D024C79F-E0CE-4459-9AE4-A360C6C3B26C}"/>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406D9324-D33A-46BC-8FB5-68DA07E34C34}"/>
              </a:ext>
            </a:extLst>
          </p:cNvPr>
          <p:cNvSpPr>
            <a:spLocks noGrp="1"/>
          </p:cNvSpPr>
          <p:nvPr>
            <p:ph type="sldNum" sz="quarter" idx="12"/>
          </p:nvPr>
        </p:nvSpPr>
        <p:spPr/>
        <p:txBody>
          <a:bodyPr/>
          <a:lstStyle/>
          <a:p>
            <a:fld id="{4FAB73BC-B049-4115-A692-8D63A059BFB8}" type="slidenum">
              <a:rPr lang="en-US" smtClean="0"/>
              <a:t>86</a:t>
            </a:fld>
            <a:endParaRPr lang="en-US" dirty="0"/>
          </a:p>
        </p:txBody>
      </p:sp>
    </p:spTree>
    <p:extLst>
      <p:ext uri="{BB962C8B-B14F-4D97-AF65-F5344CB8AC3E}">
        <p14:creationId xmlns:p14="http://schemas.microsoft.com/office/powerpoint/2010/main" val="3186522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DD15-00D2-49B9-B669-7366B68DA7C0}"/>
              </a:ext>
            </a:extLst>
          </p:cNvPr>
          <p:cNvSpPr>
            <a:spLocks noGrp="1"/>
          </p:cNvSpPr>
          <p:nvPr>
            <p:ph type="title"/>
          </p:nvPr>
        </p:nvSpPr>
        <p:spPr/>
        <p:txBody>
          <a:bodyPr/>
          <a:lstStyle/>
          <a:p>
            <a:r>
              <a:rPr lang="en-US" dirty="0"/>
              <a:t>Misclassification error</a:t>
            </a:r>
            <a:endParaRPr lang="el-GR" dirty="0"/>
          </a:p>
        </p:txBody>
      </p:sp>
      <p:sp>
        <p:nvSpPr>
          <p:cNvPr id="3" name="Content Placeholder 2">
            <a:extLst>
              <a:ext uri="{FF2B5EF4-FFF2-40B4-BE49-F238E27FC236}">
                <a16:creationId xmlns:a16="http://schemas.microsoft.com/office/drawing/2014/main" id="{734D8E16-ED1E-472D-9E0D-B90AD35A071F}"/>
              </a:ext>
            </a:extLst>
          </p:cNvPr>
          <p:cNvSpPr>
            <a:spLocks noGrp="1"/>
          </p:cNvSpPr>
          <p:nvPr>
            <p:ph idx="1"/>
          </p:nvPr>
        </p:nvSpPr>
        <p:spPr/>
        <p:txBody>
          <a:bodyPr/>
          <a:lstStyle/>
          <a:p>
            <a:pPr>
              <a:buFont typeface="Wingdings" panose="05000000000000000000" pitchFamily="2" charset="2"/>
              <a:buChar char="Ø"/>
            </a:pPr>
            <a:r>
              <a:rPr lang="en-US" b="1" dirty="0"/>
              <a:t>Error</a:t>
            </a:r>
            <a:r>
              <a:rPr lang="en-US" dirty="0"/>
              <a:t> = classifying a record as belonging to one class when it belongs to another class.</a:t>
            </a:r>
          </a:p>
          <a:p>
            <a:pPr>
              <a:buFont typeface="Wingdings" panose="05000000000000000000" pitchFamily="2" charset="2"/>
              <a:buChar char="Ø"/>
            </a:pPr>
            <a:endParaRPr lang="en-US" dirty="0"/>
          </a:p>
          <a:p>
            <a:pPr>
              <a:buFont typeface="Wingdings" panose="05000000000000000000" pitchFamily="2" charset="2"/>
              <a:buChar char="Ø"/>
            </a:pPr>
            <a:r>
              <a:rPr lang="en-US" b="1" dirty="0"/>
              <a:t>Error rate </a:t>
            </a:r>
            <a:r>
              <a:rPr lang="en-US" dirty="0"/>
              <a:t>= percent of misclassified records out of the total records in the validation data</a:t>
            </a:r>
          </a:p>
          <a:p>
            <a:pPr>
              <a:buFont typeface="Wingdings" panose="05000000000000000000" pitchFamily="2" charset="2"/>
              <a:buChar char="Ø"/>
            </a:pPr>
            <a:endParaRPr lang="el-GR" dirty="0"/>
          </a:p>
        </p:txBody>
      </p:sp>
      <p:sp>
        <p:nvSpPr>
          <p:cNvPr id="4" name="Date Placeholder 3">
            <a:extLst>
              <a:ext uri="{FF2B5EF4-FFF2-40B4-BE49-F238E27FC236}">
                <a16:creationId xmlns:a16="http://schemas.microsoft.com/office/drawing/2014/main" id="{1856D6CA-570A-409B-9D66-C51978E7F714}"/>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02B4AF61-AAB8-40E9-97B4-CA07A099896B}"/>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1F429AB9-F4B5-47EF-845E-4D329EE507F5}"/>
              </a:ext>
            </a:extLst>
          </p:cNvPr>
          <p:cNvSpPr>
            <a:spLocks noGrp="1"/>
          </p:cNvSpPr>
          <p:nvPr>
            <p:ph type="sldNum" sz="quarter" idx="12"/>
          </p:nvPr>
        </p:nvSpPr>
        <p:spPr/>
        <p:txBody>
          <a:bodyPr/>
          <a:lstStyle/>
          <a:p>
            <a:fld id="{4FAB73BC-B049-4115-A692-8D63A059BFB8}" type="slidenum">
              <a:rPr lang="en-US" smtClean="0"/>
              <a:t>87</a:t>
            </a:fld>
            <a:endParaRPr lang="en-US" dirty="0"/>
          </a:p>
        </p:txBody>
      </p:sp>
    </p:spTree>
    <p:extLst>
      <p:ext uri="{BB962C8B-B14F-4D97-AF65-F5344CB8AC3E}">
        <p14:creationId xmlns:p14="http://schemas.microsoft.com/office/powerpoint/2010/main" val="4016908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3C58-ADCF-4582-9063-F7EFFE067485}"/>
              </a:ext>
            </a:extLst>
          </p:cNvPr>
          <p:cNvSpPr>
            <a:spLocks noGrp="1"/>
          </p:cNvSpPr>
          <p:nvPr>
            <p:ph type="title"/>
          </p:nvPr>
        </p:nvSpPr>
        <p:spPr/>
        <p:txBody>
          <a:bodyPr/>
          <a:lstStyle/>
          <a:p>
            <a:r>
              <a:rPr lang="en-US" dirty="0"/>
              <a:t>Naïve Rule	</a:t>
            </a:r>
            <a:endParaRPr lang="el-GR" dirty="0"/>
          </a:p>
        </p:txBody>
      </p:sp>
      <p:sp>
        <p:nvSpPr>
          <p:cNvPr id="3" name="Content Placeholder 2">
            <a:extLst>
              <a:ext uri="{FF2B5EF4-FFF2-40B4-BE49-F238E27FC236}">
                <a16:creationId xmlns:a16="http://schemas.microsoft.com/office/drawing/2014/main" id="{59946C15-85C6-4BE4-889A-94C61C08069A}"/>
              </a:ext>
            </a:extLst>
          </p:cNvPr>
          <p:cNvSpPr>
            <a:spLocks noGrp="1"/>
          </p:cNvSpPr>
          <p:nvPr>
            <p:ph idx="1"/>
          </p:nvPr>
        </p:nvSpPr>
        <p:spPr/>
        <p:txBody>
          <a:bodyPr/>
          <a:lstStyle/>
          <a:p>
            <a:r>
              <a:rPr lang="en-US" dirty="0"/>
              <a:t>Naïve rule:  classify all records as belonging to the most prevalent class</a:t>
            </a:r>
          </a:p>
          <a:p>
            <a:endParaRPr lang="en-US" dirty="0"/>
          </a:p>
          <a:p>
            <a:pPr>
              <a:buFont typeface="Wingdings" panose="05000000000000000000" pitchFamily="2" charset="2"/>
              <a:buChar char="Ø"/>
            </a:pPr>
            <a:r>
              <a:rPr lang="en-US" dirty="0"/>
              <a:t> Often used as benchmark:  we hope to do better than that</a:t>
            </a:r>
          </a:p>
          <a:p>
            <a:pPr>
              <a:buFont typeface="Wingdings" panose="05000000000000000000" pitchFamily="2" charset="2"/>
              <a:buChar char="Ø"/>
            </a:pPr>
            <a:r>
              <a:rPr lang="en-US" dirty="0"/>
              <a:t> Exception: when goal is to identify high-value but rare outcomes, we may do well by doing worse than the naïve rule</a:t>
            </a:r>
            <a:endParaRPr lang="el-GR" dirty="0"/>
          </a:p>
        </p:txBody>
      </p:sp>
      <p:sp>
        <p:nvSpPr>
          <p:cNvPr id="4" name="Date Placeholder 3">
            <a:extLst>
              <a:ext uri="{FF2B5EF4-FFF2-40B4-BE49-F238E27FC236}">
                <a16:creationId xmlns:a16="http://schemas.microsoft.com/office/drawing/2014/main" id="{987AF500-F900-4FA4-833F-4E968E075A83}"/>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E036198B-9F9A-4BBF-BF1C-5EE7B5E35E01}"/>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981D74EC-A838-4AD5-B5EC-0EDA0782F494}"/>
              </a:ext>
            </a:extLst>
          </p:cNvPr>
          <p:cNvSpPr>
            <a:spLocks noGrp="1"/>
          </p:cNvSpPr>
          <p:nvPr>
            <p:ph type="sldNum" sz="quarter" idx="12"/>
          </p:nvPr>
        </p:nvSpPr>
        <p:spPr/>
        <p:txBody>
          <a:bodyPr/>
          <a:lstStyle/>
          <a:p>
            <a:fld id="{4FAB73BC-B049-4115-A692-8D63A059BFB8}" type="slidenum">
              <a:rPr lang="en-US" smtClean="0"/>
              <a:t>88</a:t>
            </a:fld>
            <a:endParaRPr lang="en-US" dirty="0"/>
          </a:p>
        </p:txBody>
      </p:sp>
    </p:spTree>
    <p:extLst>
      <p:ext uri="{BB962C8B-B14F-4D97-AF65-F5344CB8AC3E}">
        <p14:creationId xmlns:p14="http://schemas.microsoft.com/office/powerpoint/2010/main" val="179680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A6A6-7A57-4539-B5F6-1985D8727954}"/>
              </a:ext>
            </a:extLst>
          </p:cNvPr>
          <p:cNvSpPr>
            <a:spLocks noGrp="1"/>
          </p:cNvSpPr>
          <p:nvPr>
            <p:ph type="title"/>
          </p:nvPr>
        </p:nvSpPr>
        <p:spPr/>
        <p:txBody>
          <a:bodyPr/>
          <a:lstStyle/>
          <a:p>
            <a:r>
              <a:rPr lang="en-US" dirty="0"/>
              <a:t>Separation of Records</a:t>
            </a:r>
            <a:endParaRPr lang="el-GR" dirty="0"/>
          </a:p>
        </p:txBody>
      </p:sp>
      <p:sp>
        <p:nvSpPr>
          <p:cNvPr id="3" name="Content Placeholder 2">
            <a:extLst>
              <a:ext uri="{FF2B5EF4-FFF2-40B4-BE49-F238E27FC236}">
                <a16:creationId xmlns:a16="http://schemas.microsoft.com/office/drawing/2014/main" id="{D6E1A176-3077-444D-9AA4-047AD948692D}"/>
              </a:ext>
            </a:extLst>
          </p:cNvPr>
          <p:cNvSpPr>
            <a:spLocks noGrp="1"/>
          </p:cNvSpPr>
          <p:nvPr>
            <p:ph idx="1"/>
          </p:nvPr>
        </p:nvSpPr>
        <p:spPr/>
        <p:txBody>
          <a:bodyPr/>
          <a:lstStyle/>
          <a:p>
            <a:r>
              <a:rPr lang="en-US" dirty="0"/>
              <a:t> </a:t>
            </a:r>
          </a:p>
          <a:p>
            <a:r>
              <a:rPr lang="en-US" dirty="0"/>
              <a:t>“High separation of records” means that using predictor variables attains low error</a:t>
            </a:r>
          </a:p>
          <a:p>
            <a:endParaRPr lang="en-US" dirty="0"/>
          </a:p>
          <a:p>
            <a:r>
              <a:rPr lang="en-US" dirty="0"/>
              <a:t>“Low separation of records” means that using predictor variables does not improve much on naïve rule</a:t>
            </a:r>
            <a:endParaRPr lang="el-GR" dirty="0"/>
          </a:p>
        </p:txBody>
      </p:sp>
      <p:sp>
        <p:nvSpPr>
          <p:cNvPr id="4" name="Date Placeholder 3">
            <a:extLst>
              <a:ext uri="{FF2B5EF4-FFF2-40B4-BE49-F238E27FC236}">
                <a16:creationId xmlns:a16="http://schemas.microsoft.com/office/drawing/2014/main" id="{5320728D-4D30-4A5E-9A2E-2A95BC4CD87F}"/>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C55C1A2A-4C3D-494E-9E6E-7305C11D60AB}"/>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D6CBE5FE-3C32-42F3-81A9-B3FA584600D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232557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092EA79D-C7BB-1941-B016-75878ADF6DD3}" type="slidenum">
              <a:rPr lang="fr-FR" smtClean="0"/>
              <a:t>9</a:t>
            </a:fld>
            <a:endParaRPr lang="fr-FR"/>
          </a:p>
        </p:txBody>
      </p:sp>
      <p:sp>
        <p:nvSpPr>
          <p:cNvPr id="2" name="Date Placeholder 1">
            <a:extLst>
              <a:ext uri="{FF2B5EF4-FFF2-40B4-BE49-F238E27FC236}">
                <a16:creationId xmlns:a16="http://schemas.microsoft.com/office/drawing/2014/main" id="{A36FD483-E33B-41B5-B139-99902368CCE6}"/>
              </a:ext>
            </a:extLst>
          </p:cNvPr>
          <p:cNvSpPr>
            <a:spLocks noGrp="1"/>
          </p:cNvSpPr>
          <p:nvPr>
            <p:ph type="dt" sz="half" idx="10"/>
          </p:nvPr>
        </p:nvSpPr>
        <p:spPr/>
        <p:txBody>
          <a:bodyPr/>
          <a:lstStyle/>
          <a:p>
            <a:r>
              <a:rPr lang="el-GR"/>
              <a:t>22-23 July 2020</a:t>
            </a:r>
            <a:endParaRPr lang="fr-FR"/>
          </a:p>
        </p:txBody>
      </p:sp>
      <p:sp>
        <p:nvSpPr>
          <p:cNvPr id="6" name="Footer Placeholder 5">
            <a:extLst>
              <a:ext uri="{FF2B5EF4-FFF2-40B4-BE49-F238E27FC236}">
                <a16:creationId xmlns:a16="http://schemas.microsoft.com/office/drawing/2014/main" id="{80095CE4-5418-404E-A9C8-1E10B6804808}"/>
              </a:ext>
            </a:extLst>
          </p:cNvPr>
          <p:cNvSpPr>
            <a:spLocks noGrp="1"/>
          </p:cNvSpPr>
          <p:nvPr>
            <p:ph type="ftr" sz="quarter" idx="11"/>
          </p:nvPr>
        </p:nvSpPr>
        <p:spPr/>
        <p:txBody>
          <a:bodyPr/>
          <a:lstStyle/>
          <a:p>
            <a:r>
              <a:rPr lang="en-US"/>
              <a:t>SIB Course: Introduction to Machine Learing</a:t>
            </a:r>
            <a:endParaRPr lang="fr-FR"/>
          </a:p>
        </p:txBody>
      </p:sp>
      <p:pic>
        <p:nvPicPr>
          <p:cNvPr id="9" name="Picture 8"/>
          <p:cNvPicPr>
            <a:picLocks noChangeAspect="1"/>
          </p:cNvPicPr>
          <p:nvPr/>
        </p:nvPicPr>
        <p:blipFill rotWithShape="1">
          <a:blip r:embed="rId3"/>
          <a:srcRect l="41522" t="31997" r="5145" b="19565"/>
          <a:stretch/>
        </p:blipFill>
        <p:spPr>
          <a:xfrm>
            <a:off x="1219199" y="516834"/>
            <a:ext cx="10661515" cy="5446644"/>
          </a:xfrm>
          <a:prstGeom prst="rect">
            <a:avLst/>
          </a:prstGeom>
        </p:spPr>
      </p:pic>
    </p:spTree>
    <p:extLst>
      <p:ext uri="{BB962C8B-B14F-4D97-AF65-F5344CB8AC3E}">
        <p14:creationId xmlns:p14="http://schemas.microsoft.com/office/powerpoint/2010/main" val="4269600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15BB-ABFF-4F9E-9F62-7910DA15C78B}"/>
              </a:ext>
            </a:extLst>
          </p:cNvPr>
          <p:cNvSpPr>
            <a:spLocks noGrp="1"/>
          </p:cNvSpPr>
          <p:nvPr>
            <p:ph type="title"/>
          </p:nvPr>
        </p:nvSpPr>
        <p:spPr/>
        <p:txBody>
          <a:bodyPr/>
          <a:lstStyle/>
          <a:p>
            <a:r>
              <a:rPr lang="en-US" dirty="0"/>
              <a:t>Different Scoring metrics</a:t>
            </a:r>
            <a:endParaRPr lang="el-GR" dirty="0"/>
          </a:p>
        </p:txBody>
      </p:sp>
      <p:sp>
        <p:nvSpPr>
          <p:cNvPr id="3" name="Content Placeholder 2">
            <a:extLst>
              <a:ext uri="{FF2B5EF4-FFF2-40B4-BE49-F238E27FC236}">
                <a16:creationId xmlns:a16="http://schemas.microsoft.com/office/drawing/2014/main" id="{E662856C-E138-462C-AA99-27B8269FF4D1}"/>
              </a:ext>
            </a:extLst>
          </p:cNvPr>
          <p:cNvSpPr>
            <a:spLocks noGrp="1"/>
          </p:cNvSpPr>
          <p:nvPr>
            <p:ph idx="1"/>
          </p:nvPr>
        </p:nvSpPr>
        <p:spPr/>
        <p:txBody>
          <a:bodyPr/>
          <a:lstStyle/>
          <a:p>
            <a:r>
              <a:rPr lang="en-US" dirty="0"/>
              <a:t>1. Confusion Matrix</a:t>
            </a:r>
          </a:p>
          <a:p>
            <a:pPr lvl="1"/>
            <a:r>
              <a:rPr lang="en-US" dirty="0"/>
              <a:t>True positives</a:t>
            </a:r>
          </a:p>
          <a:p>
            <a:pPr lvl="1"/>
            <a:r>
              <a:rPr lang="en-US" dirty="0"/>
              <a:t>False negatives</a:t>
            </a:r>
          </a:p>
          <a:p>
            <a:pPr lvl="1"/>
            <a:r>
              <a:rPr lang="en-US" dirty="0"/>
              <a:t>False positives</a:t>
            </a:r>
          </a:p>
          <a:p>
            <a:pPr lvl="1"/>
            <a:r>
              <a:rPr lang="en-US" dirty="0"/>
              <a:t>True negatives</a:t>
            </a:r>
          </a:p>
          <a:p>
            <a:r>
              <a:rPr lang="en-US" dirty="0"/>
              <a:t>2. Sensitivity and </a:t>
            </a:r>
            <a:r>
              <a:rPr lang="en-US" dirty="0" err="1"/>
              <a:t>Specificty</a:t>
            </a:r>
            <a:endParaRPr lang="en-US" dirty="0"/>
          </a:p>
          <a:p>
            <a:r>
              <a:rPr lang="en-US" dirty="0"/>
              <a:t>3. Precision and Recall</a:t>
            </a:r>
          </a:p>
          <a:p>
            <a:r>
              <a:rPr lang="en-US" dirty="0"/>
              <a:t>4. F-measure</a:t>
            </a:r>
          </a:p>
          <a:p>
            <a:r>
              <a:rPr lang="en-US" dirty="0"/>
              <a:t>5. Overall accuracy and Cohen’s kappa</a:t>
            </a:r>
            <a:endParaRPr lang="el-GR" dirty="0"/>
          </a:p>
        </p:txBody>
      </p:sp>
      <p:sp>
        <p:nvSpPr>
          <p:cNvPr id="4" name="Date Placeholder 3">
            <a:extLst>
              <a:ext uri="{FF2B5EF4-FFF2-40B4-BE49-F238E27FC236}">
                <a16:creationId xmlns:a16="http://schemas.microsoft.com/office/drawing/2014/main" id="{3AB58197-7CFF-47FF-8AD1-BD83320BCF47}"/>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93D2B6A8-73B9-4DD5-BA48-DDCC17DE4BA0}"/>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5B9D69DF-AE5D-4933-9F8E-1A28679BAFFA}"/>
              </a:ext>
            </a:extLst>
          </p:cNvPr>
          <p:cNvSpPr>
            <a:spLocks noGrp="1"/>
          </p:cNvSpPr>
          <p:nvPr>
            <p:ph type="sldNum" sz="quarter" idx="12"/>
          </p:nvPr>
        </p:nvSpPr>
        <p:spPr/>
        <p:txBody>
          <a:bodyPr/>
          <a:lstStyle/>
          <a:p>
            <a:fld id="{4FAB73BC-B049-4115-A692-8D63A059BFB8}" type="slidenum">
              <a:rPr lang="en-US" smtClean="0"/>
              <a:t>90</a:t>
            </a:fld>
            <a:endParaRPr lang="en-US" dirty="0"/>
          </a:p>
        </p:txBody>
      </p:sp>
    </p:spTree>
    <p:extLst>
      <p:ext uri="{BB962C8B-B14F-4D97-AF65-F5344CB8AC3E}">
        <p14:creationId xmlns:p14="http://schemas.microsoft.com/office/powerpoint/2010/main" val="1027415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EA63-6DDF-4863-849C-F96270C9DECA}"/>
              </a:ext>
            </a:extLst>
          </p:cNvPr>
          <p:cNvSpPr>
            <a:spLocks noGrp="1"/>
          </p:cNvSpPr>
          <p:nvPr>
            <p:ph type="title"/>
          </p:nvPr>
        </p:nvSpPr>
        <p:spPr/>
        <p:txBody>
          <a:bodyPr/>
          <a:lstStyle/>
          <a:p>
            <a:r>
              <a:rPr lang="en-US" dirty="0"/>
              <a:t>Main Definitions</a:t>
            </a:r>
            <a:endParaRPr lang="el-GR" dirty="0"/>
          </a:p>
        </p:txBody>
      </p:sp>
      <p:sp>
        <p:nvSpPr>
          <p:cNvPr id="3" name="Content Placeholder 2">
            <a:extLst>
              <a:ext uri="{FF2B5EF4-FFF2-40B4-BE49-F238E27FC236}">
                <a16:creationId xmlns:a16="http://schemas.microsoft.com/office/drawing/2014/main" id="{04E1B401-8893-4FEF-83C2-834C243DB12C}"/>
              </a:ext>
            </a:extLst>
          </p:cNvPr>
          <p:cNvSpPr>
            <a:spLocks noGrp="1"/>
          </p:cNvSpPr>
          <p:nvPr>
            <p:ph idx="1"/>
          </p:nvPr>
        </p:nvSpPr>
        <p:spPr/>
        <p:txBody>
          <a:bodyPr>
            <a:normAutofit/>
          </a:bodyPr>
          <a:lstStyle/>
          <a:p>
            <a:pPr>
              <a:buFont typeface="Wingdings" panose="05000000000000000000" pitchFamily="2" charset="2"/>
              <a:buChar char="Ø"/>
            </a:pPr>
            <a:r>
              <a:rPr lang="en-US" dirty="0"/>
              <a:t> Confusion matrix</a:t>
            </a:r>
            <a:br>
              <a:rPr lang="en-US" dirty="0"/>
            </a:br>
            <a:endParaRPr lang="en-US" dirty="0"/>
          </a:p>
          <a:p>
            <a:pPr>
              <a:buFont typeface="Wingdings" panose="05000000000000000000" pitchFamily="2" charset="2"/>
              <a:buChar char="Ø"/>
            </a:pPr>
            <a:r>
              <a:rPr lang="en-US" dirty="0"/>
              <a:t> Precision</a:t>
            </a:r>
            <a:br>
              <a:rPr lang="en-US" dirty="0"/>
            </a:br>
            <a:endParaRPr lang="en-US" dirty="0"/>
          </a:p>
          <a:p>
            <a:pPr>
              <a:buFont typeface="Wingdings" panose="05000000000000000000" pitchFamily="2" charset="2"/>
              <a:buChar char="Ø"/>
            </a:pPr>
            <a:r>
              <a:rPr lang="en-US" dirty="0"/>
              <a:t> Specificity</a:t>
            </a:r>
            <a:br>
              <a:rPr lang="en-US" dirty="0"/>
            </a:br>
            <a:endParaRPr lang="en-US" dirty="0"/>
          </a:p>
          <a:p>
            <a:pPr>
              <a:buFont typeface="Wingdings" panose="05000000000000000000" pitchFamily="2" charset="2"/>
              <a:buChar char="Ø"/>
            </a:pPr>
            <a:r>
              <a:rPr lang="en-US" dirty="0"/>
              <a:t> Recall / Sensitivity</a:t>
            </a:r>
            <a:br>
              <a:rPr lang="en-US" dirty="0"/>
            </a:br>
            <a:endParaRPr lang="en-US" dirty="0"/>
          </a:p>
          <a:p>
            <a:pPr>
              <a:buFont typeface="Wingdings" panose="05000000000000000000" pitchFamily="2" charset="2"/>
              <a:buChar char="Ø"/>
            </a:pPr>
            <a:r>
              <a:rPr lang="en-US" dirty="0"/>
              <a:t> Receiver Operating Characteristic (ROC) and AUC curves</a:t>
            </a:r>
          </a:p>
          <a:p>
            <a:endParaRPr lang="el-GR" dirty="0"/>
          </a:p>
        </p:txBody>
      </p:sp>
      <p:sp>
        <p:nvSpPr>
          <p:cNvPr id="4" name="Date Placeholder 3">
            <a:extLst>
              <a:ext uri="{FF2B5EF4-FFF2-40B4-BE49-F238E27FC236}">
                <a16:creationId xmlns:a16="http://schemas.microsoft.com/office/drawing/2014/main" id="{C333A9A9-787F-44C0-AB3C-C7BC1A6372C4}"/>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9DA16017-4932-44D0-9E6C-208DF02AF7B1}"/>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90F41883-C511-4E20-8B85-1152C56CD1B9}"/>
              </a:ext>
            </a:extLst>
          </p:cNvPr>
          <p:cNvSpPr>
            <a:spLocks noGrp="1"/>
          </p:cNvSpPr>
          <p:nvPr>
            <p:ph type="sldNum" sz="quarter" idx="12"/>
          </p:nvPr>
        </p:nvSpPr>
        <p:spPr/>
        <p:txBody>
          <a:bodyPr/>
          <a:lstStyle/>
          <a:p>
            <a:fld id="{4FAB73BC-B049-4115-A692-8D63A059BFB8}" type="slidenum">
              <a:rPr lang="en-US" smtClean="0"/>
              <a:t>91</a:t>
            </a:fld>
            <a:endParaRPr lang="en-US" dirty="0"/>
          </a:p>
        </p:txBody>
      </p:sp>
      <p:pic>
        <p:nvPicPr>
          <p:cNvPr id="1027" name="Picture 3" descr="https://lh5.googleusercontent.com/nKdw3vsnsEBX9PxCK5Qwhnb9NHluoGfAVWLSFJdo5nEGmQvysQfrV0_rq72hpYInvkyQ3kU2Fs1G0FMWdVW1kIxji5BKkKN-OqWOJbdKPscXLpO7lxl7Upnn9rkl5NvCIVqFCI7laXo">
            <a:extLst>
              <a:ext uri="{FF2B5EF4-FFF2-40B4-BE49-F238E27FC236}">
                <a16:creationId xmlns:a16="http://schemas.microsoft.com/office/drawing/2014/main" id="{BBAC450B-BFF2-4C0E-98C4-101390D0A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04" y="243560"/>
            <a:ext cx="1759068" cy="1266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d_kiOmQwW4TcB9pffTVdZ1eJ1Uy0wlJY4fvT7_Qs-S7zjl2mw3uLp2aIbOs4z9hEDdop_-DglHLRge5YRHhGyszBeirUcAKaY19nyPZszL6sSCIcbVFhetmEigI97ca3L39c-c5gsQ">
            <a:extLst>
              <a:ext uri="{FF2B5EF4-FFF2-40B4-BE49-F238E27FC236}">
                <a16:creationId xmlns:a16="http://schemas.microsoft.com/office/drawing/2014/main" id="{5A3947C6-DAEC-47A8-A455-2E592786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23" y="249611"/>
            <a:ext cx="2311680" cy="145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4.googleusercontent.com/D9FM3eH2sMoHBY6ABwzhqLOXkN9E5ZyddKAceG0eIS58WHoSC--EtCL_HAJ7i4v_EF9EG6LBTZ9oXZ8YFzdON8EzrCvV1vK4W7OJtmT4otNO4d6ulV2q2OR4Ky8PLW8uwo8NvDL8tGs">
            <a:extLst>
              <a:ext uri="{FF2B5EF4-FFF2-40B4-BE49-F238E27FC236}">
                <a16:creationId xmlns:a16="http://schemas.microsoft.com/office/drawing/2014/main" id="{CB92937E-0ABD-4D45-84DD-9FFCB9D66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975" y="1790129"/>
            <a:ext cx="2396471" cy="1266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l2iO2BmJ-AkuOn10KTDkr5wAgxUuOSAsUd-Zjdhnun57zQIGnLzEZSoC7jV-_ud7IAtkGZTMDpcp6FsImLZAn-iRbVVvzA0Y8a9zVlWiK1IMmpn4qmqpcKx0yfQt5pOSSwgCiulW0Gc">
            <a:extLst>
              <a:ext uri="{FF2B5EF4-FFF2-40B4-BE49-F238E27FC236}">
                <a16:creationId xmlns:a16="http://schemas.microsoft.com/office/drawing/2014/main" id="{60C19F6E-3E0F-4238-B1DA-E68FB87AD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269"/>
          <a:stretch/>
        </p:blipFill>
        <p:spPr bwMode="auto">
          <a:xfrm>
            <a:off x="2591265" y="3056658"/>
            <a:ext cx="663809" cy="4286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lh3.googleusercontent.com/-MiU_g56yGe4roQzXUeOPuG4aPfUlbSM8Dcru1Q0x1FjC6FtcfZ78i36ep3hbKHdXlAezTPn6E1_bm0XRwUXypnpKZ5ZwT_2_mZByi4PLYo8nQxq4-vUfZlYplaSO13BBNSkHA4KKvA">
            <a:extLst>
              <a:ext uri="{FF2B5EF4-FFF2-40B4-BE49-F238E27FC236}">
                <a16:creationId xmlns:a16="http://schemas.microsoft.com/office/drawing/2014/main" id="{83C8D5D7-74B6-4F28-8EBD-B488888646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23" t="5581" b="6291"/>
          <a:stretch/>
        </p:blipFill>
        <p:spPr bwMode="auto">
          <a:xfrm>
            <a:off x="7586690" y="2309151"/>
            <a:ext cx="4224310" cy="3025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6.googleusercontent.com/4TAz_eebC7wL8ZCfj0qu8n0JyHkRyfDj3ni3chVNDoJIPhdvf4wRoOysrAKrWrRwKRGToIYXERuk6e6HFnWzKxdeU_uUHlSJN3Oekq57cM5b3bCiRuvPpJeQdof6hIb5dFttoWUmDbE">
            <a:extLst>
              <a:ext uri="{FF2B5EF4-FFF2-40B4-BE49-F238E27FC236}">
                <a16:creationId xmlns:a16="http://schemas.microsoft.com/office/drawing/2014/main" id="{C0035644-29D8-441C-93B8-29A3BBBEC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0929" y="3848655"/>
            <a:ext cx="7143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4.googleusercontent.com/ykgRc_tNlxQFRmdtFhLha5OBs2U_GLg_3KWjjLwR0clrn3luDtb_1OJQ_E6tkxqPYfmaCM_e53wHyjk8sDgq5VEo5tnx9XPyIRB351PAz6kOw80upOodHHoFqIUes5-TlLr-S93kZag">
            <a:extLst>
              <a:ext uri="{FF2B5EF4-FFF2-40B4-BE49-F238E27FC236}">
                <a16:creationId xmlns:a16="http://schemas.microsoft.com/office/drawing/2014/main" id="{68FD1F52-2EF1-464E-BC6C-AD7B19E3E3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7285"/>
          <a:stretch/>
        </p:blipFill>
        <p:spPr bwMode="auto">
          <a:xfrm>
            <a:off x="3541092" y="4626686"/>
            <a:ext cx="728055" cy="428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zhkbsDpzCy5U0qxJmpW_W5Jr8AfUj1JK6P6bFPM4FhjJHyZChqnyfr9Kv4Vam4UKHQrosa66dHdVsEZmphz11PAFwjtyZQivJuB3DSMI8hT3yQoiCvhcDxpJaPdlvy6v8gVrZff5NTU">
            <a:extLst>
              <a:ext uri="{FF2B5EF4-FFF2-40B4-BE49-F238E27FC236}">
                <a16:creationId xmlns:a16="http://schemas.microsoft.com/office/drawing/2014/main" id="{3F574F2F-07DB-410E-8921-2FDAB5FBE2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2932" y="228295"/>
            <a:ext cx="1637467" cy="1183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57C68F-2B67-49D4-BA78-44DD0B08B6A2}"/>
              </a:ext>
            </a:extLst>
          </p:cNvPr>
          <p:cNvSpPr txBox="1"/>
          <p:nvPr/>
        </p:nvSpPr>
        <p:spPr>
          <a:xfrm>
            <a:off x="6963706" y="5968926"/>
            <a:ext cx="4787593" cy="276999"/>
          </a:xfrm>
          <a:prstGeom prst="rect">
            <a:avLst/>
          </a:prstGeom>
          <a:noFill/>
        </p:spPr>
        <p:txBody>
          <a:bodyPr wrap="none" rtlCol="0">
            <a:spAutoFit/>
          </a:bodyPr>
          <a:lstStyle/>
          <a:p>
            <a:r>
              <a:rPr lang="en-US" sz="1200" i="1" dirty="0"/>
              <a:t>https://scikit-learn.org/stable/auto_examples/model_selection/plot_roc.html</a:t>
            </a:r>
          </a:p>
        </p:txBody>
      </p:sp>
      <p:sp>
        <p:nvSpPr>
          <p:cNvPr id="8" name="TextBox 7">
            <a:extLst>
              <a:ext uri="{FF2B5EF4-FFF2-40B4-BE49-F238E27FC236}">
                <a16:creationId xmlns:a16="http://schemas.microsoft.com/office/drawing/2014/main" id="{A52FF3F4-FE40-4785-8100-32620CE5AF47}"/>
              </a:ext>
            </a:extLst>
          </p:cNvPr>
          <p:cNvSpPr txBox="1"/>
          <p:nvPr/>
        </p:nvSpPr>
        <p:spPr>
          <a:xfrm rot="16200000">
            <a:off x="6777414" y="3568634"/>
            <a:ext cx="1088760" cy="369332"/>
          </a:xfrm>
          <a:prstGeom prst="rect">
            <a:avLst/>
          </a:prstGeom>
          <a:noFill/>
        </p:spPr>
        <p:txBody>
          <a:bodyPr wrap="none" rtlCol="0">
            <a:spAutoFit/>
          </a:bodyPr>
          <a:lstStyle/>
          <a:p>
            <a:r>
              <a:rPr lang="en-US" dirty="0"/>
              <a:t>Sensitivity</a:t>
            </a:r>
            <a:endParaRPr lang="el-GR" dirty="0"/>
          </a:p>
        </p:txBody>
      </p:sp>
      <p:sp>
        <p:nvSpPr>
          <p:cNvPr id="17" name="TextBox 16">
            <a:extLst>
              <a:ext uri="{FF2B5EF4-FFF2-40B4-BE49-F238E27FC236}">
                <a16:creationId xmlns:a16="http://schemas.microsoft.com/office/drawing/2014/main" id="{D987079A-7840-420C-ACC9-8437F8407B37}"/>
              </a:ext>
            </a:extLst>
          </p:cNvPr>
          <p:cNvSpPr txBox="1"/>
          <p:nvPr/>
        </p:nvSpPr>
        <p:spPr>
          <a:xfrm>
            <a:off x="9033438" y="5334256"/>
            <a:ext cx="1330814" cy="369332"/>
          </a:xfrm>
          <a:prstGeom prst="rect">
            <a:avLst/>
          </a:prstGeom>
          <a:noFill/>
        </p:spPr>
        <p:txBody>
          <a:bodyPr wrap="none" rtlCol="0">
            <a:spAutoFit/>
          </a:bodyPr>
          <a:lstStyle/>
          <a:p>
            <a:r>
              <a:rPr lang="en-US" dirty="0"/>
              <a:t>1-Specificity</a:t>
            </a:r>
            <a:endParaRPr lang="el-GR" dirty="0"/>
          </a:p>
        </p:txBody>
      </p:sp>
    </p:spTree>
    <p:extLst>
      <p:ext uri="{BB962C8B-B14F-4D97-AF65-F5344CB8AC3E}">
        <p14:creationId xmlns:p14="http://schemas.microsoft.com/office/powerpoint/2010/main" val="460451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D835-2EAC-46AA-9BDF-B019DAFB3A00}"/>
              </a:ext>
            </a:extLst>
          </p:cNvPr>
          <p:cNvSpPr>
            <a:spLocks noGrp="1"/>
          </p:cNvSpPr>
          <p:nvPr>
            <p:ph type="title"/>
          </p:nvPr>
        </p:nvSpPr>
        <p:spPr/>
        <p:txBody>
          <a:bodyPr/>
          <a:lstStyle/>
          <a:p>
            <a:r>
              <a:rPr lang="en-US" dirty="0"/>
              <a:t>F-measure</a:t>
            </a:r>
            <a:endParaRPr lang="el-G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3FE02-151A-4464-9772-F357C3EF05E7}"/>
                  </a:ext>
                </a:extLst>
              </p:cNvPr>
              <p:cNvSpPr>
                <a:spLocks noGrp="1"/>
              </p:cNvSpPr>
              <p:nvPr>
                <p:ph idx="1"/>
              </p:nvPr>
            </p:nvSpPr>
            <p:spPr/>
            <p:txBody>
              <a:bodyPr/>
              <a:lstStyle/>
              <a:p>
                <a:r>
                  <a:rPr lang="en-US" dirty="0"/>
                  <a:t>F-measure =  </a:t>
                </a:r>
                <a14:m>
                  <m:oMath xmlns:m="http://schemas.openxmlformats.org/officeDocument/2006/math">
                    <m:r>
                      <a:rPr lang="en-US" b="0" i="1" smtClean="0">
                        <a:latin typeface="Cambria Math" panose="02040503050406030204" pitchFamily="18" charset="0"/>
                      </a:rPr>
                      <m:t>2∗</m:t>
                    </m:r>
                    <m:f>
                      <m:fPr>
                        <m:ctrlPr>
                          <a:rPr lang="en-US" i="1" smtClean="0">
                            <a:latin typeface="Cambria Math" panose="02040503050406030204" pitchFamily="18" charset="0"/>
                          </a:rPr>
                        </m:ctrlPr>
                      </m:fPr>
                      <m:num>
                        <m:r>
                          <a:rPr lang="en-US" b="0" i="1" smtClean="0">
                            <a:latin typeface="Cambria Math" panose="02040503050406030204" pitchFamily="18" charset="0"/>
                          </a:rPr>
                          <m:t>𝑝𝑟𝑒𝑐𝑖𝑠𝑖𝑜𝑛</m:t>
                        </m:r>
                        <m:r>
                          <a:rPr lang="en-US" b="0" i="1" smtClean="0">
                            <a:latin typeface="Cambria Math" panose="02040503050406030204" pitchFamily="18" charset="0"/>
                          </a:rPr>
                          <m:t> ∗</m:t>
                        </m:r>
                        <m:r>
                          <a:rPr lang="en-US" b="0" i="1" smtClean="0">
                            <a:latin typeface="Cambria Math" panose="02040503050406030204" pitchFamily="18" charset="0"/>
                          </a:rPr>
                          <m:t>𝑟𝑒𝑐𝑎𝑙𝑙</m:t>
                        </m:r>
                      </m:num>
                      <m:den>
                        <m:r>
                          <a:rPr lang="en-US" b="0" i="1" smtClean="0">
                            <a:latin typeface="Cambria Math" panose="02040503050406030204" pitchFamily="18" charset="0"/>
                          </a:rPr>
                          <m:t>𝑝𝑟𝑒𝑐𝑖𝑠𝑖𝑜𝑛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𝑟𝑒𝑐𝑎𝑙𝑙</m:t>
                        </m:r>
                      </m:den>
                    </m:f>
                  </m:oMath>
                </a14:m>
                <a:endParaRPr lang="en-US" dirty="0"/>
              </a:p>
              <a:p>
                <a:endParaRPr lang="en-US" dirty="0"/>
              </a:p>
              <a:p>
                <a:r>
                  <a:rPr lang="en-US" dirty="0"/>
                  <a:t>Harmonic mean of precision and recall</a:t>
                </a:r>
              </a:p>
              <a:p>
                <a:endParaRPr lang="en-US" dirty="0"/>
              </a:p>
              <a:p>
                <a:r>
                  <a:rPr lang="en-US" dirty="0"/>
                  <a:t>Are ALL and ONLY positive class events found by the model?</a:t>
                </a:r>
                <a:endParaRPr lang="el-GR" dirty="0"/>
              </a:p>
            </p:txBody>
          </p:sp>
        </mc:Choice>
        <mc:Fallback xmlns="">
          <p:sp>
            <p:nvSpPr>
              <p:cNvPr id="3" name="Content Placeholder 2">
                <a:extLst>
                  <a:ext uri="{FF2B5EF4-FFF2-40B4-BE49-F238E27FC236}">
                    <a16:creationId xmlns:a16="http://schemas.microsoft.com/office/drawing/2014/main" id="{CBE3FE02-151A-4464-9772-F357C3EF05E7}"/>
                  </a:ext>
                </a:extLst>
              </p:cNvPr>
              <p:cNvSpPr>
                <a:spLocks noGrp="1" noRot="1" noChangeAspect="1" noMove="1" noResize="1" noEditPoints="1" noAdjustHandles="1" noChangeArrowheads="1" noChangeShapeType="1" noTextEdit="1"/>
              </p:cNvSpPr>
              <p:nvPr>
                <p:ph idx="1"/>
              </p:nvPr>
            </p:nvSpPr>
            <p:spPr>
              <a:blipFill>
                <a:blip r:embed="rId2"/>
                <a:stretch>
                  <a:fillRect l="-313"/>
                </a:stretch>
              </a:blipFill>
            </p:spPr>
            <p:txBody>
              <a:bodyPr/>
              <a:lstStyle/>
              <a:p>
                <a:r>
                  <a:rPr lang="el-GR">
                    <a:noFill/>
                  </a:rPr>
                  <a:t> </a:t>
                </a:r>
              </a:p>
            </p:txBody>
          </p:sp>
        </mc:Fallback>
      </mc:AlternateContent>
      <p:sp>
        <p:nvSpPr>
          <p:cNvPr id="4" name="Date Placeholder 3">
            <a:extLst>
              <a:ext uri="{FF2B5EF4-FFF2-40B4-BE49-F238E27FC236}">
                <a16:creationId xmlns:a16="http://schemas.microsoft.com/office/drawing/2014/main" id="{EC341262-291E-481D-8675-9E67DCA8EA29}"/>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E82F54B8-EA94-4EE8-AF7B-F429570216D6}"/>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9F32C584-1CC2-43AF-B89D-10990B7D1A17}"/>
              </a:ext>
            </a:extLst>
          </p:cNvPr>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143666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E142-662A-4B1F-BB80-BB3ED53ABCEE}"/>
              </a:ext>
            </a:extLst>
          </p:cNvPr>
          <p:cNvSpPr>
            <a:spLocks noGrp="1"/>
          </p:cNvSpPr>
          <p:nvPr>
            <p:ph type="title"/>
          </p:nvPr>
        </p:nvSpPr>
        <p:spPr/>
        <p:txBody>
          <a:bodyPr/>
          <a:lstStyle/>
          <a:p>
            <a:r>
              <a:rPr lang="en-US" dirty="0"/>
              <a:t>Overall accuracy</a:t>
            </a:r>
            <a:endParaRPr lang="el-G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0558E6-6B4B-49FA-B3F1-85EC1F1728F5}"/>
                  </a:ext>
                </a:extLst>
              </p:cNvPr>
              <p:cNvSpPr>
                <a:spLocks noGrp="1"/>
              </p:cNvSpPr>
              <p:nvPr>
                <p:ph idx="1"/>
              </p:nvPr>
            </p:nvSpPr>
            <p:spPr/>
            <p:txBody>
              <a:bodyPr/>
              <a:lstStyle/>
              <a:p>
                <a:r>
                  <a:rPr lang="en-US" dirty="0"/>
                  <a:t>Accuracy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den>
                    </m:f>
                  </m:oMath>
                </a14:m>
                <a:endParaRPr lang="en-US" dirty="0"/>
              </a:p>
              <a:p>
                <a:endParaRPr lang="en-US" dirty="0"/>
              </a:p>
              <a:p>
                <a:r>
                  <a:rPr lang="en-US" dirty="0"/>
                  <a:t>! Target class distribution must be balanced!</a:t>
                </a:r>
              </a:p>
              <a:p>
                <a:endParaRPr lang="en-US" dirty="0"/>
              </a:p>
              <a:p>
                <a:r>
                  <a:rPr lang="en-US" dirty="0"/>
                  <a:t>Probability of classifying a positive OR negative class event correctly.</a:t>
                </a:r>
              </a:p>
            </p:txBody>
          </p:sp>
        </mc:Choice>
        <mc:Fallback xmlns="">
          <p:sp>
            <p:nvSpPr>
              <p:cNvPr id="3" name="Content Placeholder 2">
                <a:extLst>
                  <a:ext uri="{FF2B5EF4-FFF2-40B4-BE49-F238E27FC236}">
                    <a16:creationId xmlns:a16="http://schemas.microsoft.com/office/drawing/2014/main" id="{F40558E6-6B4B-49FA-B3F1-85EC1F1728F5}"/>
                  </a:ext>
                </a:extLst>
              </p:cNvPr>
              <p:cNvSpPr>
                <a:spLocks noGrp="1" noRot="1" noChangeAspect="1" noMove="1" noResize="1" noEditPoints="1" noAdjustHandles="1" noChangeArrowheads="1" noChangeShapeType="1" noTextEdit="1"/>
              </p:cNvSpPr>
              <p:nvPr>
                <p:ph idx="1"/>
              </p:nvPr>
            </p:nvSpPr>
            <p:spPr>
              <a:blipFill>
                <a:blip r:embed="rId2"/>
                <a:stretch>
                  <a:fillRect l="-313" t="-152"/>
                </a:stretch>
              </a:blipFill>
            </p:spPr>
            <p:txBody>
              <a:bodyPr/>
              <a:lstStyle/>
              <a:p>
                <a:r>
                  <a:rPr lang="el-GR">
                    <a:noFill/>
                  </a:rPr>
                  <a:t> </a:t>
                </a:r>
              </a:p>
            </p:txBody>
          </p:sp>
        </mc:Fallback>
      </mc:AlternateContent>
      <p:sp>
        <p:nvSpPr>
          <p:cNvPr id="4" name="Date Placeholder 3">
            <a:extLst>
              <a:ext uri="{FF2B5EF4-FFF2-40B4-BE49-F238E27FC236}">
                <a16:creationId xmlns:a16="http://schemas.microsoft.com/office/drawing/2014/main" id="{D78D7BD4-6739-49F3-9608-A4A3967A99B1}"/>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AE801CF6-BA1C-4F14-83D5-3F01DEBEB5F6}"/>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CE178EE2-370F-49CF-AC30-DE7332BED023}"/>
              </a:ext>
            </a:extLst>
          </p:cNvPr>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12992986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184A-1108-4877-A28B-6453F35F0BDD}"/>
              </a:ext>
            </a:extLst>
          </p:cNvPr>
          <p:cNvSpPr>
            <a:spLocks noGrp="1"/>
          </p:cNvSpPr>
          <p:nvPr>
            <p:ph type="title"/>
          </p:nvPr>
        </p:nvSpPr>
        <p:spPr/>
        <p:txBody>
          <a:bodyPr/>
          <a:lstStyle/>
          <a:p>
            <a:r>
              <a:rPr lang="en-US" dirty="0"/>
              <a:t>Why different metrics?</a:t>
            </a:r>
            <a:endParaRPr lang="el-GR" dirty="0"/>
          </a:p>
        </p:txBody>
      </p:sp>
      <p:sp>
        <p:nvSpPr>
          <p:cNvPr id="3" name="Content Placeholder 2">
            <a:extLst>
              <a:ext uri="{FF2B5EF4-FFF2-40B4-BE49-F238E27FC236}">
                <a16:creationId xmlns:a16="http://schemas.microsoft.com/office/drawing/2014/main" id="{C2BAD5EB-5ED5-4DBC-866C-A9B28D55B38A}"/>
              </a:ext>
            </a:extLst>
          </p:cNvPr>
          <p:cNvSpPr>
            <a:spLocks noGrp="1"/>
          </p:cNvSpPr>
          <p:nvPr>
            <p:ph idx="1"/>
          </p:nvPr>
        </p:nvSpPr>
        <p:spPr/>
        <p:txBody>
          <a:bodyPr/>
          <a:lstStyle/>
          <a:p>
            <a:r>
              <a:rPr lang="en-US" dirty="0"/>
              <a:t>1. What is your objectives?</a:t>
            </a:r>
          </a:p>
          <a:p>
            <a:endParaRPr lang="en-US" dirty="0"/>
          </a:p>
          <a:p>
            <a:r>
              <a:rPr lang="en-US" dirty="0"/>
              <a:t>2. What is the target class distribution?</a:t>
            </a:r>
          </a:p>
          <a:p>
            <a:endParaRPr lang="en-US" dirty="0"/>
          </a:p>
          <a:p>
            <a:r>
              <a:rPr lang="en-US" dirty="0"/>
              <a:t>3. Is the target binomial or multinomial?</a:t>
            </a:r>
          </a:p>
        </p:txBody>
      </p:sp>
      <p:sp>
        <p:nvSpPr>
          <p:cNvPr id="4" name="Date Placeholder 3">
            <a:extLst>
              <a:ext uri="{FF2B5EF4-FFF2-40B4-BE49-F238E27FC236}">
                <a16:creationId xmlns:a16="http://schemas.microsoft.com/office/drawing/2014/main" id="{9DA94C30-9458-4F4B-B236-B97795C1AB43}"/>
              </a:ext>
            </a:extLst>
          </p:cNvPr>
          <p:cNvSpPr>
            <a:spLocks noGrp="1"/>
          </p:cNvSpPr>
          <p:nvPr>
            <p:ph type="dt" sz="half" idx="10"/>
          </p:nvPr>
        </p:nvSpPr>
        <p:spPr/>
        <p:txBody>
          <a:bodyPr/>
          <a:lstStyle/>
          <a:p>
            <a:r>
              <a:rPr lang="el-GR"/>
              <a:t>22-23 July 2020</a:t>
            </a:r>
            <a:endParaRPr lang="en-US" dirty="0"/>
          </a:p>
        </p:txBody>
      </p:sp>
      <p:sp>
        <p:nvSpPr>
          <p:cNvPr id="5" name="Footer Placeholder 4">
            <a:extLst>
              <a:ext uri="{FF2B5EF4-FFF2-40B4-BE49-F238E27FC236}">
                <a16:creationId xmlns:a16="http://schemas.microsoft.com/office/drawing/2014/main" id="{8A083BA8-34CB-48DC-9A23-81844AA594A9}"/>
              </a:ext>
            </a:extLst>
          </p:cNvPr>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a:extLst>
              <a:ext uri="{FF2B5EF4-FFF2-40B4-BE49-F238E27FC236}">
                <a16:creationId xmlns:a16="http://schemas.microsoft.com/office/drawing/2014/main" id="{8E896C24-0A00-49C3-8DBD-FCAE1E35C2FD}"/>
              </a:ext>
            </a:extLst>
          </p:cNvPr>
          <p:cNvSpPr>
            <a:spLocks noGrp="1"/>
          </p:cNvSpPr>
          <p:nvPr>
            <p:ph type="sldNum" sz="quarter" idx="12"/>
          </p:nvPr>
        </p:nvSpPr>
        <p:spPr/>
        <p:txBody>
          <a:bodyPr/>
          <a:lstStyle/>
          <a:p>
            <a:fld id="{4FAB73BC-B049-4115-A692-8D63A059BFB8}" type="slidenum">
              <a:rPr lang="en-US" smtClean="0"/>
              <a:t>94</a:t>
            </a:fld>
            <a:endParaRPr lang="en-US" dirty="0"/>
          </a:p>
        </p:txBody>
      </p:sp>
    </p:spTree>
    <p:extLst>
      <p:ext uri="{BB962C8B-B14F-4D97-AF65-F5344CB8AC3E}">
        <p14:creationId xmlns:p14="http://schemas.microsoft.com/office/powerpoint/2010/main" val="2677377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95</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Supervised Learning - Regression</a:t>
            </a:r>
            <a:endParaRPr lang="en-150" dirty="0"/>
          </a:p>
        </p:txBody>
      </p:sp>
    </p:spTree>
    <p:extLst>
      <p:ext uri="{BB962C8B-B14F-4D97-AF65-F5344CB8AC3E}">
        <p14:creationId xmlns:p14="http://schemas.microsoft.com/office/powerpoint/2010/main" val="22925615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232698"/>
          </a:xfrm>
        </p:spPr>
        <p:txBody>
          <a:bodyPr/>
          <a:lstStyle/>
          <a:p>
            <a:r>
              <a:rPr lang="en-US" dirty="0"/>
              <a:t>What is regression?</a:t>
            </a:r>
          </a:p>
        </p:txBody>
      </p:sp>
      <p:sp>
        <p:nvSpPr>
          <p:cNvPr id="3" name="Content Placeholder 2"/>
          <p:cNvSpPr>
            <a:spLocks noGrp="1"/>
          </p:cNvSpPr>
          <p:nvPr>
            <p:ph idx="1"/>
          </p:nvPr>
        </p:nvSpPr>
        <p:spPr>
          <a:xfrm>
            <a:off x="1024128" y="1817914"/>
            <a:ext cx="9720073" cy="4491446"/>
          </a:xfrm>
        </p:spPr>
        <p:txBody>
          <a:bodyPr>
            <a:normAutofit/>
          </a:bodyPr>
          <a:lstStyle/>
          <a:p>
            <a:pPr algn="just"/>
            <a:r>
              <a:rPr lang="en-US" sz="3600" b="1" dirty="0"/>
              <a:t>Regression: Predict a numerical outcome ("dependent variable") from a set of inputs ("independent variables").</a:t>
            </a:r>
          </a:p>
          <a:p>
            <a:pPr algn="just"/>
            <a:r>
              <a:rPr lang="en-US" sz="3600" b="1" i="1" dirty="0"/>
              <a:t>Statistical Sense</a:t>
            </a:r>
            <a:r>
              <a:rPr lang="en-US" sz="3600" dirty="0"/>
              <a:t>: Predicting the expected value of the outcome.</a:t>
            </a:r>
          </a:p>
          <a:p>
            <a:pPr algn="just"/>
            <a:r>
              <a:rPr lang="en-US" sz="3600" b="1" i="1" dirty="0"/>
              <a:t>Casual Sense</a:t>
            </a:r>
            <a:r>
              <a:rPr lang="en-US" sz="3600" dirty="0"/>
              <a:t>: Predicting a numerical outcome, rather than a discrete one.</a:t>
            </a:r>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96</a:t>
            </a:fld>
            <a:endParaRPr lang="en-US" dirty="0"/>
          </a:p>
        </p:txBody>
      </p:sp>
    </p:spTree>
    <p:extLst>
      <p:ext uri="{BB962C8B-B14F-4D97-AF65-F5344CB8AC3E}">
        <p14:creationId xmlns:p14="http://schemas.microsoft.com/office/powerpoint/2010/main" val="3360611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232698"/>
          </a:xfrm>
        </p:spPr>
        <p:txBody>
          <a:bodyPr/>
          <a:lstStyle/>
          <a:p>
            <a:r>
              <a:rPr lang="en-US" dirty="0"/>
              <a:t>What is regression?</a:t>
            </a:r>
          </a:p>
        </p:txBody>
      </p:sp>
      <p:sp>
        <p:nvSpPr>
          <p:cNvPr id="3" name="Content Placeholder 2"/>
          <p:cNvSpPr>
            <a:spLocks noGrp="1"/>
          </p:cNvSpPr>
          <p:nvPr>
            <p:ph idx="1"/>
          </p:nvPr>
        </p:nvSpPr>
        <p:spPr>
          <a:xfrm>
            <a:off x="1024128" y="1817914"/>
            <a:ext cx="9720073" cy="4491446"/>
          </a:xfrm>
        </p:spPr>
        <p:txBody>
          <a:bodyPr>
            <a:normAutofit/>
          </a:bodyPr>
          <a:lstStyle/>
          <a:p>
            <a:pPr algn="just"/>
            <a:r>
              <a:rPr lang="en-US" sz="3600" i="1" dirty="0"/>
              <a:t>How many patients will come to </a:t>
            </a:r>
            <a:r>
              <a:rPr lang="en-US" sz="3600" i="1"/>
              <a:t>the emergency unit </a:t>
            </a:r>
            <a:r>
              <a:rPr lang="en-US" sz="3600" i="1" dirty="0"/>
              <a:t>on a Sunday evening? </a:t>
            </a:r>
            <a:r>
              <a:rPr lang="en-US" sz="3600" dirty="0"/>
              <a:t>(</a:t>
            </a:r>
            <a:r>
              <a:rPr lang="en-US" sz="3600" b="1" dirty="0"/>
              <a:t>Regression</a:t>
            </a:r>
            <a:r>
              <a:rPr lang="en-US" sz="3600" dirty="0"/>
              <a:t>)</a:t>
            </a:r>
          </a:p>
          <a:p>
            <a:pPr algn="just"/>
            <a:r>
              <a:rPr lang="en-US" sz="3600" i="1" dirty="0"/>
              <a:t>Is this histopathological image classified as “cancer” or “non-cancer” type? </a:t>
            </a:r>
            <a:r>
              <a:rPr lang="en-US" sz="3600" dirty="0"/>
              <a:t>(</a:t>
            </a:r>
            <a:r>
              <a:rPr lang="en-US" sz="3600" b="1" dirty="0"/>
              <a:t>Classification</a:t>
            </a:r>
            <a:r>
              <a:rPr lang="en-US" sz="3600" dirty="0"/>
              <a:t>)</a:t>
            </a:r>
          </a:p>
          <a:p>
            <a:pPr algn="just"/>
            <a:r>
              <a:rPr lang="en-US" sz="3600" i="1" dirty="0"/>
              <a:t>How many days will this patient spend in the hospital? </a:t>
            </a:r>
            <a:r>
              <a:rPr lang="en-US" sz="3600" dirty="0"/>
              <a:t>(</a:t>
            </a:r>
            <a:r>
              <a:rPr lang="en-US" sz="3600" b="1" dirty="0"/>
              <a:t>Regression</a:t>
            </a:r>
            <a:r>
              <a:rPr lang="en-US" sz="3600" dirty="0"/>
              <a:t>)</a:t>
            </a:r>
            <a:endParaRPr lang="en-US" sz="5400"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94300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51AFEB-427A-4A82-9CE8-C4384936799B}"/>
              </a:ext>
            </a:extLst>
          </p:cNvPr>
          <p:cNvSpPr>
            <a:spLocks noGrp="1"/>
          </p:cNvSpPr>
          <p:nvPr>
            <p:ph type="dt" sz="half" idx="10"/>
          </p:nvPr>
        </p:nvSpPr>
        <p:spPr/>
        <p:txBody>
          <a:bodyPr/>
          <a:lstStyle/>
          <a:p>
            <a:r>
              <a:rPr lang="el-GR"/>
              <a:t>22-23 July 2020</a:t>
            </a:r>
            <a:endParaRPr lang="fr-FR"/>
          </a:p>
        </p:txBody>
      </p:sp>
      <p:sp>
        <p:nvSpPr>
          <p:cNvPr id="5" name="Footer Placeholder 4">
            <a:extLst>
              <a:ext uri="{FF2B5EF4-FFF2-40B4-BE49-F238E27FC236}">
                <a16:creationId xmlns:a16="http://schemas.microsoft.com/office/drawing/2014/main" id="{1573AD58-1B25-4FBE-B5DF-FEA2D769CBB7}"/>
              </a:ext>
            </a:extLst>
          </p:cNvPr>
          <p:cNvSpPr>
            <a:spLocks noGrp="1"/>
          </p:cNvSpPr>
          <p:nvPr>
            <p:ph type="ftr" sz="quarter" idx="11"/>
          </p:nvPr>
        </p:nvSpPr>
        <p:spPr/>
        <p:txBody>
          <a:bodyPr/>
          <a:lstStyle/>
          <a:p>
            <a:r>
              <a:rPr lang="en-US"/>
              <a:t>SIB Course: Introduction to Machine Learing</a:t>
            </a:r>
            <a:endParaRPr lang="fr-FR" dirty="0"/>
          </a:p>
        </p:txBody>
      </p:sp>
      <p:sp>
        <p:nvSpPr>
          <p:cNvPr id="6" name="Slide Number Placeholder 5">
            <a:extLst>
              <a:ext uri="{FF2B5EF4-FFF2-40B4-BE49-F238E27FC236}">
                <a16:creationId xmlns:a16="http://schemas.microsoft.com/office/drawing/2014/main" id="{7BC97CDB-4CBD-4D70-9D49-C6A79DE0DEA8}"/>
              </a:ext>
            </a:extLst>
          </p:cNvPr>
          <p:cNvSpPr>
            <a:spLocks noGrp="1"/>
          </p:cNvSpPr>
          <p:nvPr>
            <p:ph type="sldNum" sz="quarter" idx="12"/>
          </p:nvPr>
        </p:nvSpPr>
        <p:spPr/>
        <p:txBody>
          <a:bodyPr/>
          <a:lstStyle/>
          <a:p>
            <a:fld id="{7154FA1F-A38C-2E41-814C-E7DBBAE7EF2B}" type="slidenum">
              <a:rPr lang="fr-FR" smtClean="0"/>
              <a:t>98</a:t>
            </a:fld>
            <a:endParaRPr lang="fr-FR"/>
          </a:p>
        </p:txBody>
      </p:sp>
      <p:sp>
        <p:nvSpPr>
          <p:cNvPr id="7" name="Titre 1">
            <a:extLst>
              <a:ext uri="{FF2B5EF4-FFF2-40B4-BE49-F238E27FC236}">
                <a16:creationId xmlns:a16="http://schemas.microsoft.com/office/drawing/2014/main" id="{89E8DE09-06FE-438D-AE8C-EC9015DC0776}"/>
              </a:ext>
            </a:extLst>
          </p:cNvPr>
          <p:cNvSpPr txBox="1">
            <a:spLocks/>
          </p:cNvSpPr>
          <p:nvPr/>
        </p:nvSpPr>
        <p:spPr>
          <a:xfrm>
            <a:off x="2280241" y="2113862"/>
            <a:ext cx="7772400" cy="1470025"/>
          </a:xfrm>
          <a:prstGeom prst="rect">
            <a:avLst/>
          </a:prstGeom>
          <a:solidFill>
            <a:schemeClr val="bg1">
              <a:lumMod val="85000"/>
            </a:schemeClr>
          </a:solidFill>
          <a:ln>
            <a:solidFill>
              <a:schemeClr val="bg1">
                <a:lumMod val="85000"/>
              </a:schemeClr>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Evaluating a Regression Model</a:t>
            </a:r>
            <a:endParaRPr lang="en-150" dirty="0"/>
          </a:p>
        </p:txBody>
      </p:sp>
    </p:spTree>
    <p:extLst>
      <p:ext uri="{BB962C8B-B14F-4D97-AF65-F5344CB8AC3E}">
        <p14:creationId xmlns:p14="http://schemas.microsoft.com/office/powerpoint/2010/main" val="86101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43702"/>
            <a:ext cx="9720072" cy="1276241"/>
          </a:xfrm>
        </p:spPr>
        <p:txBody>
          <a:bodyPr>
            <a:normAutofit fontScale="90000"/>
          </a:bodyPr>
          <a:lstStyle/>
          <a:p>
            <a:r>
              <a:rPr lang="en-US" dirty="0"/>
              <a:t>Evaluating our regression model graphically</a:t>
            </a:r>
          </a:p>
        </p:txBody>
      </p:sp>
      <p:sp>
        <p:nvSpPr>
          <p:cNvPr id="3" name="Content Placeholder 2"/>
          <p:cNvSpPr>
            <a:spLocks noGrp="1"/>
          </p:cNvSpPr>
          <p:nvPr>
            <p:ph idx="1"/>
          </p:nvPr>
        </p:nvSpPr>
        <p:spPr>
          <a:xfrm>
            <a:off x="1024129" y="1719943"/>
            <a:ext cx="3496073" cy="4589417"/>
          </a:xfrm>
        </p:spPr>
        <p:txBody>
          <a:bodyPr/>
          <a:lstStyle/>
          <a:p>
            <a:r>
              <a:rPr lang="en-US" dirty="0"/>
              <a:t>First of all we can visualize our ground truths vs the predicted values to see how well our model has performed the predictions.</a:t>
            </a:r>
          </a:p>
          <a:p>
            <a:endParaRPr lang="en-US" dirty="0"/>
          </a:p>
        </p:txBody>
      </p:sp>
      <p:sp>
        <p:nvSpPr>
          <p:cNvPr id="4" name="Date Placeholder 3"/>
          <p:cNvSpPr>
            <a:spLocks noGrp="1"/>
          </p:cNvSpPr>
          <p:nvPr>
            <p:ph type="dt" sz="half" idx="10"/>
          </p:nvPr>
        </p:nvSpPr>
        <p:spPr/>
        <p:txBody>
          <a:bodyPr/>
          <a:lstStyle/>
          <a:p>
            <a:r>
              <a:rPr lang="el-GR"/>
              <a:t>22-23 July 2020</a:t>
            </a:r>
            <a:endParaRPr lang="en-US" dirty="0"/>
          </a:p>
        </p:txBody>
      </p:sp>
      <p:sp>
        <p:nvSpPr>
          <p:cNvPr id="5" name="Footer Placeholder 4"/>
          <p:cNvSpPr>
            <a:spLocks noGrp="1"/>
          </p:cNvSpPr>
          <p:nvPr>
            <p:ph type="ftr" sz="quarter" idx="11"/>
          </p:nvPr>
        </p:nvSpPr>
        <p:spPr/>
        <p:txBody>
          <a:bodyPr/>
          <a:lstStyle/>
          <a:p>
            <a:r>
              <a:rPr lang="en-US"/>
              <a:t>SIB Course: Introduction to Machine Learing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99</a:t>
            </a:fld>
            <a:endParaRPr lang="en-US" dirty="0"/>
          </a:p>
        </p:txBody>
      </p:sp>
      <p:pic>
        <p:nvPicPr>
          <p:cNvPr id="7" name="Image17"/>
          <p:cNvPicPr/>
          <p:nvPr/>
        </p:nvPicPr>
        <p:blipFill>
          <a:blip r:embed="rId3">
            <a:lum/>
            <a:alphaModFix/>
          </a:blip>
          <a:srcRect l="14941" t="38968" r="55199" b="27073"/>
          <a:stretch>
            <a:fillRect/>
          </a:stretch>
        </p:blipFill>
        <p:spPr>
          <a:xfrm>
            <a:off x="4842931" y="1719943"/>
            <a:ext cx="6554411" cy="4093028"/>
          </a:xfrm>
          <a:prstGeom prst="rect">
            <a:avLst/>
          </a:prstGeom>
        </p:spPr>
      </p:pic>
    </p:spTree>
    <p:extLst>
      <p:ext uri="{BB962C8B-B14F-4D97-AF65-F5344CB8AC3E}">
        <p14:creationId xmlns:p14="http://schemas.microsoft.com/office/powerpoint/2010/main" val="12745403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71af3243-3dd4-4a8d-8c0d-dd76da1f02a5"/>
    <ds:schemaRef ds:uri="16c05727-aa75-4e4a-9b5f-8a80a1165891"/>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0</TotalTime>
  <Words>11077</Words>
  <Application>Microsoft Office PowerPoint</Application>
  <PresentationFormat>Widescreen</PresentationFormat>
  <Paragraphs>1212</Paragraphs>
  <Slides>128</Slides>
  <Notes>36</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Integral</vt:lpstr>
      <vt:lpstr>Introduction to Machine Learning</vt:lpstr>
      <vt:lpstr>Some Housekeeping</vt:lpstr>
      <vt:lpstr>Code of Conduct</vt:lpstr>
      <vt:lpstr>A quick round of introductions</vt:lpstr>
      <vt:lpstr>Communication</vt:lpstr>
      <vt:lpstr>An icebreaker</vt:lpstr>
      <vt:lpstr>Course Agenda</vt:lpstr>
      <vt:lpstr>Session overview</vt:lpstr>
      <vt:lpstr>PowerPoint Presentation</vt:lpstr>
      <vt:lpstr>PowerPoint Presentation</vt:lpstr>
      <vt:lpstr>Total amount of global healthcare data generated and projections for end 2020 (in exabytes)</vt:lpstr>
      <vt:lpstr>PowerPoint Presentation</vt:lpstr>
      <vt:lpstr>From Data to knowledge</vt:lpstr>
      <vt:lpstr>AI &amp; ML </vt:lpstr>
      <vt:lpstr>ML &amp; Data mining</vt:lpstr>
      <vt:lpstr>AI, ML &amp; DM</vt:lpstr>
      <vt:lpstr>Deep learning</vt:lpstr>
      <vt:lpstr>Data is at the heart of ML</vt:lpstr>
      <vt:lpstr>How do we human make decisions? Do we all make the same decisions?</vt:lpstr>
      <vt:lpstr>How does a computer work?</vt:lpstr>
      <vt:lpstr>Artificial intelligence</vt:lpstr>
      <vt:lpstr>Artificial intelligence</vt:lpstr>
      <vt:lpstr>How do Machines learn?</vt:lpstr>
      <vt:lpstr>What is Machine Learning?</vt:lpstr>
      <vt:lpstr>Machine Learning and genomics</vt:lpstr>
      <vt:lpstr>Machine Learning concepts</vt:lpstr>
      <vt:lpstr>The ML taxonomy</vt:lpstr>
      <vt:lpstr>The ML taxonomy</vt:lpstr>
      <vt:lpstr>PowerPoint Presentation</vt:lpstr>
      <vt:lpstr>PowerPoint Presentation</vt:lpstr>
      <vt:lpstr>Unsupervised Learning</vt:lpstr>
      <vt:lpstr>Unsupervised Machine Learning Algorithms[1]</vt:lpstr>
      <vt:lpstr>Unsupervised Machine Learning Algorithms[2]</vt:lpstr>
      <vt:lpstr>Unsupervised Machine Learning Algorithms[3]</vt:lpstr>
      <vt:lpstr>Unsupervised Machine Learning Algorithms[5]</vt:lpstr>
      <vt:lpstr>Unsupervised Machine Learning Algorithms[6]</vt:lpstr>
      <vt:lpstr>Unsupervised Machine Learning Algorithms[7]</vt:lpstr>
      <vt:lpstr>Examples of unsupervised learning algorithms</vt:lpstr>
      <vt:lpstr>Principal Component Analysis (PCA) (Unsupervised)</vt:lpstr>
      <vt:lpstr>K-MEANS (Unsupervised) [1]</vt:lpstr>
      <vt:lpstr>K-MEANS (Unsupervised) [2]</vt:lpstr>
      <vt:lpstr>K-MEANS (Unsupervised) [3]</vt:lpstr>
      <vt:lpstr>K-MEANS (Unsupervised) [4]</vt:lpstr>
      <vt:lpstr>K-MEANS (Unsupervised) [5]</vt:lpstr>
      <vt:lpstr>K-MEANS (Unsupervised) [6]</vt:lpstr>
      <vt:lpstr>K-MEANS (Unsupervised) [7]</vt:lpstr>
      <vt:lpstr>K-MEANS (Unsupervised) [8]</vt:lpstr>
      <vt:lpstr>K-MEANS (Unsupervised) [9]</vt:lpstr>
      <vt:lpstr>K-MEANS (Unsupervised) [10]</vt:lpstr>
      <vt:lpstr>Hierarchical Clustering (unsupervised)</vt:lpstr>
      <vt:lpstr>Neural Networks (Can be supervised or unsupervised)</vt:lpstr>
      <vt:lpstr>PowerPoint Presentation</vt:lpstr>
      <vt:lpstr>What is Supervised machine learning?</vt:lpstr>
      <vt:lpstr>Supervised machine learning -workflow</vt:lpstr>
      <vt:lpstr>Supervised learning</vt:lpstr>
      <vt:lpstr>Supervised learning algorithms</vt:lpstr>
      <vt:lpstr>Supervised learning Example</vt:lpstr>
      <vt:lpstr>Supervised Machine Learning – two types</vt:lpstr>
      <vt:lpstr>Classification vs regression</vt:lpstr>
      <vt:lpstr>Classification vs regression</vt:lpstr>
      <vt:lpstr>Examples of supervised learning algorithms</vt:lpstr>
      <vt:lpstr>Linear regression (supervised)</vt:lpstr>
      <vt:lpstr>Applying linear regression </vt:lpstr>
      <vt:lpstr>Linear regression – pros and cons</vt:lpstr>
      <vt:lpstr>Decision Trees (Supervised)</vt:lpstr>
      <vt:lpstr>Decision Trees (Supervised)</vt:lpstr>
      <vt:lpstr>Decision Trees (Supervised)</vt:lpstr>
      <vt:lpstr>Random Forest (Supervised)</vt:lpstr>
      <vt:lpstr>Random Forest (Supervised)</vt:lpstr>
      <vt:lpstr>Naive Bayes (Supervised)</vt:lpstr>
      <vt:lpstr>Naive Bayes (Supervised)</vt:lpstr>
      <vt:lpstr>Support Vector Machines (Supervised)</vt:lpstr>
      <vt:lpstr>Support Vector Machines (Supervised)</vt:lpstr>
      <vt:lpstr>Logistic Regression (supervised)</vt:lpstr>
      <vt:lpstr>Generalized Linear Models (GLM)</vt:lpstr>
      <vt:lpstr>Example of Logistic Regression – Predicting duchenne muscular dystrophy (DMD)</vt:lpstr>
      <vt:lpstr>Supervised learning - datasets</vt:lpstr>
      <vt:lpstr>Supervised learning datasets</vt:lpstr>
      <vt:lpstr>Validation of supervised ML algorithms results</vt:lpstr>
      <vt:lpstr>Training set and test set</vt:lpstr>
      <vt:lpstr>K-fold cross validation</vt:lpstr>
      <vt:lpstr>K-FOLd CROSS validation</vt:lpstr>
      <vt:lpstr>Supervised vs unsupervised Learning</vt:lpstr>
      <vt:lpstr>Supervised vs unsupervised</vt:lpstr>
      <vt:lpstr>PowerPoint Presentation</vt:lpstr>
      <vt:lpstr>Why the need to evaluate?</vt:lpstr>
      <vt:lpstr>Misclassification error</vt:lpstr>
      <vt:lpstr>Naïve Rule </vt:lpstr>
      <vt:lpstr>Separation of Records</vt:lpstr>
      <vt:lpstr>Different Scoring metrics</vt:lpstr>
      <vt:lpstr>Main Definitions</vt:lpstr>
      <vt:lpstr>F-measure</vt:lpstr>
      <vt:lpstr>Overall accuracy</vt:lpstr>
      <vt:lpstr>Why different metrics?</vt:lpstr>
      <vt:lpstr>PowerPoint Presentation</vt:lpstr>
      <vt:lpstr>What is regression?</vt:lpstr>
      <vt:lpstr>What is regression?</vt:lpstr>
      <vt:lpstr>PowerPoint Presentation</vt:lpstr>
      <vt:lpstr>Evaluating our regression model graphically</vt:lpstr>
      <vt:lpstr>Evaluating our regression model graphically</vt:lpstr>
      <vt:lpstr>Evaluation of our regression model – using RMSE (Root Mean square error)</vt:lpstr>
      <vt:lpstr>Evaluation of our regression model – using R2</vt:lpstr>
      <vt:lpstr>Evaluation of our regression model – using R2</vt:lpstr>
      <vt:lpstr>regression – Properly Training a Model</vt:lpstr>
      <vt:lpstr>regression – Properly Training a Model</vt:lpstr>
      <vt:lpstr>PowerPoint Presentation</vt:lpstr>
      <vt:lpstr>Semi-supervised Machine Learning Algorithms</vt:lpstr>
      <vt:lpstr>Semi-supervised Machine Learning Algorithms</vt:lpstr>
      <vt:lpstr>Semi-supervised Machine Learning Algorithms</vt:lpstr>
      <vt:lpstr>Reinforcement Machine Learning Algorithms</vt:lpstr>
      <vt:lpstr>Reinforcement Machine Learning Algorithms</vt:lpstr>
      <vt:lpstr>Deep Learning Algorithms</vt:lpstr>
      <vt:lpstr>Deep Learning Algorithms</vt:lpstr>
      <vt:lpstr>Deep Learning Algorithms</vt:lpstr>
      <vt:lpstr>Deep Learning Algorithms</vt:lpstr>
      <vt:lpstr>Deep Learning Algorithms</vt:lpstr>
      <vt:lpstr>Opportunities for Deep Learning in Genomics</vt:lpstr>
      <vt:lpstr>PowerPoint Presentation</vt:lpstr>
      <vt:lpstr>Applications of ML in Bioinformatics</vt:lpstr>
      <vt:lpstr>Is there a perfect ML technique?</vt:lpstr>
      <vt:lpstr>Which technique to use? </vt:lpstr>
      <vt:lpstr>What kind of data do you have?</vt:lpstr>
      <vt:lpstr>What is the expected output?</vt:lpstr>
      <vt:lpstr>Do no harm: a roadmap for responsible machine learning for health care</vt:lpstr>
      <vt:lpstr>Tools</vt:lpstr>
      <vt:lpstr>Some Online Resources</vt:lpstr>
      <vt:lpstr>Sources</vt:lpstr>
      <vt:lpstr>Now go forth and ML!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
  <cp:lastModifiedBy/>
  <cp:revision>2</cp:revision>
  <dcterms:created xsi:type="dcterms:W3CDTF">2020-07-06T11:06:28Z</dcterms:created>
  <dcterms:modified xsi:type="dcterms:W3CDTF">2021-03-31T08:45:03Z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